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5"/>
    <p:sldMasterId id="2147483912" r:id="rId6"/>
    <p:sldMasterId id="2147483949" r:id="rId7"/>
    <p:sldMasterId id="2147483962" r:id="rId8"/>
    <p:sldMasterId id="2147484003" r:id="rId9"/>
    <p:sldMasterId id="2147484115" r:id="rId10"/>
    <p:sldMasterId id="2147484131" r:id="rId11"/>
    <p:sldMasterId id="2147484989" r:id="rId12"/>
    <p:sldMasterId id="2147487632" r:id="rId13"/>
    <p:sldMasterId id="2147487634" r:id="rId14"/>
    <p:sldMasterId id="2147487637" r:id="rId15"/>
    <p:sldMasterId id="2147487639" r:id="rId16"/>
  </p:sldMasterIdLst>
  <p:notesMasterIdLst>
    <p:notesMasterId r:id="rId85"/>
  </p:notesMasterIdLst>
  <p:handoutMasterIdLst>
    <p:handoutMasterId r:id="rId86"/>
  </p:handoutMasterIdLst>
  <p:sldIdLst>
    <p:sldId id="767" r:id="rId17"/>
    <p:sldId id="768" r:id="rId18"/>
    <p:sldId id="769" r:id="rId19"/>
    <p:sldId id="653" r:id="rId20"/>
    <p:sldId id="705" r:id="rId21"/>
    <p:sldId id="701" r:id="rId22"/>
    <p:sldId id="661" r:id="rId23"/>
    <p:sldId id="703" r:id="rId24"/>
    <p:sldId id="772" r:id="rId25"/>
    <p:sldId id="660" r:id="rId26"/>
    <p:sldId id="715" r:id="rId27"/>
    <p:sldId id="689" r:id="rId28"/>
    <p:sldId id="716" r:id="rId29"/>
    <p:sldId id="717" r:id="rId30"/>
    <p:sldId id="696" r:id="rId31"/>
    <p:sldId id="723" r:id="rId32"/>
    <p:sldId id="724" r:id="rId33"/>
    <p:sldId id="725" r:id="rId34"/>
    <p:sldId id="726" r:id="rId35"/>
    <p:sldId id="706" r:id="rId36"/>
    <p:sldId id="713" r:id="rId37"/>
    <p:sldId id="779" r:id="rId38"/>
    <p:sldId id="787" r:id="rId39"/>
    <p:sldId id="714" r:id="rId40"/>
    <p:sldId id="708" r:id="rId41"/>
    <p:sldId id="727" r:id="rId42"/>
    <p:sldId id="729" r:id="rId43"/>
    <p:sldId id="731" r:id="rId44"/>
    <p:sldId id="786" r:id="rId45"/>
    <p:sldId id="780" r:id="rId46"/>
    <p:sldId id="730" r:id="rId47"/>
    <p:sldId id="732" r:id="rId48"/>
    <p:sldId id="733" r:id="rId49"/>
    <p:sldId id="785" r:id="rId50"/>
    <p:sldId id="734" r:id="rId51"/>
    <p:sldId id="735" r:id="rId52"/>
    <p:sldId id="736" r:id="rId53"/>
    <p:sldId id="737" r:id="rId54"/>
    <p:sldId id="738" r:id="rId55"/>
    <p:sldId id="739" r:id="rId56"/>
    <p:sldId id="740" r:id="rId57"/>
    <p:sldId id="741" r:id="rId58"/>
    <p:sldId id="742" r:id="rId59"/>
    <p:sldId id="743" r:id="rId60"/>
    <p:sldId id="744" r:id="rId61"/>
    <p:sldId id="745" r:id="rId62"/>
    <p:sldId id="746" r:id="rId63"/>
    <p:sldId id="747" r:id="rId64"/>
    <p:sldId id="748" r:id="rId65"/>
    <p:sldId id="749" r:id="rId66"/>
    <p:sldId id="750" r:id="rId67"/>
    <p:sldId id="751" r:id="rId68"/>
    <p:sldId id="752" r:id="rId69"/>
    <p:sldId id="753" r:id="rId70"/>
    <p:sldId id="754" r:id="rId71"/>
    <p:sldId id="755" r:id="rId72"/>
    <p:sldId id="756" r:id="rId73"/>
    <p:sldId id="760" r:id="rId74"/>
    <p:sldId id="761" r:id="rId75"/>
    <p:sldId id="762" r:id="rId76"/>
    <p:sldId id="763" r:id="rId77"/>
    <p:sldId id="764" r:id="rId78"/>
    <p:sldId id="765" r:id="rId79"/>
    <p:sldId id="272" r:id="rId80"/>
    <p:sldId id="277" r:id="rId81"/>
    <p:sldId id="286" r:id="rId82"/>
    <p:sldId id="766" r:id="rId83"/>
    <p:sldId id="690" r:id="rId84"/>
  </p:sldIdLst>
  <p:sldSz cx="9144000" cy="6858000" type="screen4x3"/>
  <p:notesSz cx="6950075" cy="9236075"/>
  <p:defaultTextStyle>
    <a:defPPr>
      <a:defRPr lang="en-US"/>
    </a:defPPr>
    <a:lvl1pPr algn="l" rtl="0" eaLnBrk="0" fontAlgn="base" hangingPunct="0">
      <a:spcBef>
        <a:spcPct val="0"/>
      </a:spcBef>
      <a:spcAft>
        <a:spcPct val="0"/>
      </a:spcAft>
      <a:defRPr sz="6000" b="1" kern="1200">
        <a:solidFill>
          <a:srgbClr val="000066"/>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6000" b="1" kern="1200">
        <a:solidFill>
          <a:srgbClr val="000066"/>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6000" b="1" kern="1200">
        <a:solidFill>
          <a:srgbClr val="000066"/>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6000" b="1" kern="1200">
        <a:solidFill>
          <a:srgbClr val="000066"/>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6000" b="1" kern="1200">
        <a:solidFill>
          <a:srgbClr val="000066"/>
        </a:solidFill>
        <a:latin typeface="Arial" panose="020B0604020202020204" pitchFamily="34" charset="0"/>
        <a:ea typeface="+mn-ea"/>
        <a:cs typeface="Arial" panose="020B0604020202020204" pitchFamily="34" charset="0"/>
      </a:defRPr>
    </a:lvl5pPr>
    <a:lvl6pPr marL="2286000" algn="l" defTabSz="914400" rtl="0" eaLnBrk="1" latinLnBrk="0" hangingPunct="1">
      <a:defRPr sz="6000" b="1" kern="1200">
        <a:solidFill>
          <a:srgbClr val="000066"/>
        </a:solidFill>
        <a:latin typeface="Arial" panose="020B0604020202020204" pitchFamily="34" charset="0"/>
        <a:ea typeface="+mn-ea"/>
        <a:cs typeface="Arial" panose="020B0604020202020204" pitchFamily="34" charset="0"/>
      </a:defRPr>
    </a:lvl6pPr>
    <a:lvl7pPr marL="2743200" algn="l" defTabSz="914400" rtl="0" eaLnBrk="1" latinLnBrk="0" hangingPunct="1">
      <a:defRPr sz="6000" b="1" kern="1200">
        <a:solidFill>
          <a:srgbClr val="000066"/>
        </a:solidFill>
        <a:latin typeface="Arial" panose="020B0604020202020204" pitchFamily="34" charset="0"/>
        <a:ea typeface="+mn-ea"/>
        <a:cs typeface="Arial" panose="020B0604020202020204" pitchFamily="34" charset="0"/>
      </a:defRPr>
    </a:lvl7pPr>
    <a:lvl8pPr marL="3200400" algn="l" defTabSz="914400" rtl="0" eaLnBrk="1" latinLnBrk="0" hangingPunct="1">
      <a:defRPr sz="6000" b="1" kern="1200">
        <a:solidFill>
          <a:srgbClr val="000066"/>
        </a:solidFill>
        <a:latin typeface="Arial" panose="020B0604020202020204" pitchFamily="34" charset="0"/>
        <a:ea typeface="+mn-ea"/>
        <a:cs typeface="Arial" panose="020B0604020202020204" pitchFamily="34" charset="0"/>
      </a:defRPr>
    </a:lvl8pPr>
    <a:lvl9pPr marL="3657600" algn="l" defTabSz="914400" rtl="0" eaLnBrk="1" latinLnBrk="0" hangingPunct="1">
      <a:defRPr sz="6000" b="1" kern="1200">
        <a:solidFill>
          <a:srgbClr val="000066"/>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912"/>
    <a:srgbClr val="345884"/>
    <a:srgbClr val="6600FF"/>
    <a:srgbClr val="009900"/>
    <a:srgbClr val="1E16EA"/>
    <a:srgbClr val="FFF8FF"/>
    <a:srgbClr val="39C6E7"/>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8" autoAdjust="0"/>
    <p:restoredTop sz="81545" autoAdjust="0"/>
  </p:normalViewPr>
  <p:slideViewPr>
    <p:cSldViewPr>
      <p:cViewPr varScale="1">
        <p:scale>
          <a:sx n="75" d="100"/>
          <a:sy n="75" d="100"/>
        </p:scale>
        <p:origin x="2004" y="60"/>
      </p:cViewPr>
      <p:guideLst>
        <p:guide orient="horz" pos="2160"/>
        <p:guide pos="2880"/>
      </p:guideLst>
    </p:cSldViewPr>
  </p:slideViewPr>
  <p:outlineViewPr>
    <p:cViewPr>
      <p:scale>
        <a:sx n="33" d="100"/>
        <a:sy n="33" d="100"/>
      </p:scale>
      <p:origin x="0" y="7524"/>
    </p:cViewPr>
  </p:outlineViewPr>
  <p:notesTextViewPr>
    <p:cViewPr>
      <p:scale>
        <a:sx n="125" d="100"/>
        <a:sy n="125" d="100"/>
      </p:scale>
      <p:origin x="0" y="0"/>
    </p:cViewPr>
  </p:notesTextViewPr>
  <p:sorterViewPr>
    <p:cViewPr>
      <p:scale>
        <a:sx n="91" d="100"/>
        <a:sy n="91" d="100"/>
      </p:scale>
      <p:origin x="0" y="-51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theme" Target="theme/theme1.xml"/><Relationship Id="rId7" Type="http://schemas.openxmlformats.org/officeDocument/2006/relationships/slideMaster" Target="slideMasters/slideMaster3.xml"/><Relationship Id="rId71" Type="http://schemas.openxmlformats.org/officeDocument/2006/relationships/slide" Target="slides/slide55.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3.xml"/><Relationship Id="rId11" Type="http://schemas.openxmlformats.org/officeDocument/2006/relationships/slideMaster" Target="slideMasters/slideMaster7.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tableStyles" Target="tableStyles.xml"/><Relationship Id="rId19"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4.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6.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1611" tIns="45805" rIns="91611" bIns="45805" numCol="1" anchor="t" anchorCtr="0" compatLnSpc="1">
            <a:prstTxWarp prst="textNoShape">
              <a:avLst/>
            </a:prstTxWarp>
          </a:bodyPr>
          <a:lstStyle>
            <a:lvl1pPr algn="l" eaLnBrk="0" hangingPunct="0">
              <a:spcBef>
                <a:spcPct val="0"/>
              </a:spcBef>
              <a:defRPr sz="1200" b="0">
                <a:solidFill>
                  <a:schemeClr val="tx1"/>
                </a:solidFill>
                <a:latin typeface="Arial" charset="0"/>
                <a:cs typeface="+mn-cs"/>
              </a:defRPr>
            </a:lvl1pPr>
          </a:lstStyle>
          <a:p>
            <a:pPr>
              <a:defRPr/>
            </a:pPr>
            <a:endParaRPr lang="en-US"/>
          </a:p>
        </p:txBody>
      </p:sp>
      <p:sp>
        <p:nvSpPr>
          <p:cNvPr id="323587" name="Rectangle 3"/>
          <p:cNvSpPr>
            <a:spLocks noGrp="1" noChangeArrowheads="1"/>
          </p:cNvSpPr>
          <p:nvPr>
            <p:ph type="dt" sz="quarter" idx="1"/>
          </p:nvPr>
        </p:nvSpPr>
        <p:spPr bwMode="auto">
          <a:xfrm>
            <a:off x="3937000" y="0"/>
            <a:ext cx="3011488" cy="461963"/>
          </a:xfrm>
          <a:prstGeom prst="rect">
            <a:avLst/>
          </a:prstGeom>
          <a:noFill/>
          <a:ln w="9525">
            <a:noFill/>
            <a:miter lim="800000"/>
            <a:headEnd/>
            <a:tailEnd/>
          </a:ln>
          <a:effectLst/>
        </p:spPr>
        <p:txBody>
          <a:bodyPr vert="horz" wrap="square" lIns="91611" tIns="45805" rIns="91611" bIns="45805" numCol="1" anchor="t" anchorCtr="0" compatLnSpc="1">
            <a:prstTxWarp prst="textNoShape">
              <a:avLst/>
            </a:prstTxWarp>
          </a:bodyPr>
          <a:lstStyle>
            <a:lvl1pPr algn="r" eaLnBrk="0" hangingPunct="0">
              <a:spcBef>
                <a:spcPct val="0"/>
              </a:spcBef>
              <a:defRPr sz="1200" b="0">
                <a:solidFill>
                  <a:schemeClr val="tx1"/>
                </a:solidFill>
                <a:latin typeface="Arial" charset="0"/>
                <a:cs typeface="+mn-cs"/>
              </a:defRPr>
            </a:lvl1pPr>
          </a:lstStyle>
          <a:p>
            <a:pPr>
              <a:defRPr/>
            </a:pPr>
            <a:fld id="{14750C71-A461-4836-93C4-2DE515D7E518}" type="datetimeFigureOut">
              <a:rPr lang="en-US"/>
              <a:pPr>
                <a:defRPr/>
              </a:pPr>
              <a:t>6/28/2018</a:t>
            </a:fld>
            <a:endParaRPr lang="en-US"/>
          </a:p>
        </p:txBody>
      </p:sp>
      <p:sp>
        <p:nvSpPr>
          <p:cNvPr id="323588" name="Rectangle 4"/>
          <p:cNvSpPr>
            <a:spLocks noGrp="1" noChangeArrowheads="1"/>
          </p:cNvSpPr>
          <p:nvPr>
            <p:ph type="ftr" sz="quarter" idx="2"/>
          </p:nvPr>
        </p:nvSpPr>
        <p:spPr bwMode="auto">
          <a:xfrm>
            <a:off x="0" y="8772525"/>
            <a:ext cx="3011488" cy="461963"/>
          </a:xfrm>
          <a:prstGeom prst="rect">
            <a:avLst/>
          </a:prstGeom>
          <a:noFill/>
          <a:ln w="9525">
            <a:noFill/>
            <a:miter lim="800000"/>
            <a:headEnd/>
            <a:tailEnd/>
          </a:ln>
          <a:effectLst/>
        </p:spPr>
        <p:txBody>
          <a:bodyPr vert="horz" wrap="square" lIns="91611" tIns="45805" rIns="91611" bIns="45805" numCol="1" anchor="b" anchorCtr="0" compatLnSpc="1">
            <a:prstTxWarp prst="textNoShape">
              <a:avLst/>
            </a:prstTxWarp>
          </a:bodyPr>
          <a:lstStyle>
            <a:lvl1pPr algn="l" eaLnBrk="0" hangingPunct="0">
              <a:spcBef>
                <a:spcPct val="0"/>
              </a:spcBef>
              <a:defRPr sz="1200" b="0">
                <a:solidFill>
                  <a:schemeClr val="tx1"/>
                </a:solidFill>
                <a:latin typeface="Arial" charset="0"/>
                <a:cs typeface="+mn-cs"/>
              </a:defRPr>
            </a:lvl1pPr>
          </a:lstStyle>
          <a:p>
            <a:pPr>
              <a:defRPr/>
            </a:pPr>
            <a:endParaRPr lang="en-US"/>
          </a:p>
        </p:txBody>
      </p:sp>
      <p:sp>
        <p:nvSpPr>
          <p:cNvPr id="323589" name="Rectangle 5"/>
          <p:cNvSpPr>
            <a:spLocks noGrp="1" noChangeArrowheads="1"/>
          </p:cNvSpPr>
          <p:nvPr>
            <p:ph type="sldNum" sz="quarter" idx="3"/>
          </p:nvPr>
        </p:nvSpPr>
        <p:spPr bwMode="auto">
          <a:xfrm>
            <a:off x="3937000" y="8772525"/>
            <a:ext cx="3011488" cy="461963"/>
          </a:xfrm>
          <a:prstGeom prst="rect">
            <a:avLst/>
          </a:prstGeom>
          <a:noFill/>
          <a:ln w="9525">
            <a:noFill/>
            <a:miter lim="800000"/>
            <a:headEnd/>
            <a:tailEnd/>
          </a:ln>
          <a:effectLst/>
        </p:spPr>
        <p:txBody>
          <a:bodyPr vert="horz" wrap="square" lIns="91611" tIns="45805" rIns="91611" bIns="45805" numCol="1" anchor="b" anchorCtr="0" compatLnSpc="1">
            <a:prstTxWarp prst="textNoShape">
              <a:avLst/>
            </a:prstTxWarp>
          </a:bodyPr>
          <a:lstStyle>
            <a:lvl1pPr algn="r">
              <a:defRPr sz="1200" b="0">
                <a:solidFill>
                  <a:schemeClr val="tx1"/>
                </a:solidFill>
              </a:defRPr>
            </a:lvl1pPr>
          </a:lstStyle>
          <a:p>
            <a:fld id="{552E94E0-D899-4EB2-8796-F9190DE88BAA}" type="slidenum">
              <a:rPr lang="en-US" altLang="en-US"/>
              <a:pPr/>
              <a:t>‹#›</a:t>
            </a:fld>
            <a:endParaRPr lang="en-US" altLang="en-US"/>
          </a:p>
        </p:txBody>
      </p:sp>
    </p:spTree>
    <p:extLst>
      <p:ext uri="{BB962C8B-B14F-4D97-AF65-F5344CB8AC3E}">
        <p14:creationId xmlns:p14="http://schemas.microsoft.com/office/powerpoint/2010/main" val="123379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1611" tIns="45805" rIns="91611" bIns="45805" numCol="1" anchor="t" anchorCtr="0" compatLnSpc="1">
            <a:prstTxWarp prst="textNoShape">
              <a:avLst/>
            </a:prstTxWarp>
          </a:bodyPr>
          <a:lstStyle>
            <a:lvl1pPr algn="l" eaLnBrk="1" hangingPunct="1">
              <a:spcBef>
                <a:spcPct val="0"/>
              </a:spcBef>
              <a:defRPr sz="1200" b="0">
                <a:solidFill>
                  <a:schemeClr val="tx1"/>
                </a:solidFill>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1611" tIns="45805" rIns="91611" bIns="45805" numCol="1" anchor="t" anchorCtr="0" compatLnSpc="1">
            <a:prstTxWarp prst="textNoShape">
              <a:avLst/>
            </a:prstTxWarp>
          </a:bodyPr>
          <a:lstStyle>
            <a:lvl1pPr algn="r" eaLnBrk="1" hangingPunct="1">
              <a:spcBef>
                <a:spcPct val="0"/>
              </a:spcBef>
              <a:defRPr sz="1200" b="0">
                <a:solidFill>
                  <a:schemeClr val="tx1"/>
                </a:solidFill>
                <a:latin typeface="Arial" charset="0"/>
                <a:cs typeface="+mn-cs"/>
              </a:defRPr>
            </a:lvl1pPr>
          </a:lstStyle>
          <a:p>
            <a:pPr>
              <a:defRPr/>
            </a:pPr>
            <a:endParaRPr lang="en-US"/>
          </a:p>
        </p:txBody>
      </p:sp>
      <p:sp>
        <p:nvSpPr>
          <p:cNvPr id="187396"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1611" tIns="45805" rIns="91611" bIns="458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1611" tIns="45805" rIns="91611" bIns="45805" numCol="1" anchor="b" anchorCtr="0" compatLnSpc="1">
            <a:prstTxWarp prst="textNoShape">
              <a:avLst/>
            </a:prstTxWarp>
          </a:bodyPr>
          <a:lstStyle>
            <a:lvl1pPr algn="l" eaLnBrk="1" hangingPunct="1">
              <a:spcBef>
                <a:spcPct val="0"/>
              </a:spcBef>
              <a:defRPr sz="1200" b="0">
                <a:solidFill>
                  <a:schemeClr val="tx1"/>
                </a:solidFill>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1611" tIns="45805" rIns="91611" bIns="45805" numCol="1" anchor="b" anchorCtr="0" compatLnSpc="1">
            <a:prstTxWarp prst="textNoShape">
              <a:avLst/>
            </a:prstTxWarp>
          </a:bodyPr>
          <a:lstStyle>
            <a:lvl1pPr algn="r" eaLnBrk="1" hangingPunct="1">
              <a:defRPr sz="1200" b="0">
                <a:solidFill>
                  <a:schemeClr val="tx1"/>
                </a:solidFill>
              </a:defRPr>
            </a:lvl1pPr>
          </a:lstStyle>
          <a:p>
            <a:fld id="{B17BB7D6-1D40-48AF-AC8C-58A4CA01EBBB}" type="slidenum">
              <a:rPr lang="en-US" altLang="en-US"/>
              <a:pPr/>
              <a:t>‹#›</a:t>
            </a:fld>
            <a:endParaRPr lang="en-US" altLang="en-US"/>
          </a:p>
        </p:txBody>
      </p:sp>
    </p:spTree>
    <p:extLst>
      <p:ext uri="{BB962C8B-B14F-4D97-AF65-F5344CB8AC3E}">
        <p14:creationId xmlns:p14="http://schemas.microsoft.com/office/powerpoint/2010/main" val="4004514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grants.nih.gov/grants/guide/pa-files/PAR-18-550.html" TargetMode="External"/><Relationship Id="rId3" Type="http://schemas.openxmlformats.org/officeDocument/2006/relationships/tags" Target="../tags/tag19.xml"/><Relationship Id="rId7" Type="http://schemas.openxmlformats.org/officeDocument/2006/relationships/hyperlink" Target="https://grants.nih.gov/grants/guide/pa-files/PAR-18-549.html" TargetMode="Externa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s://grants.nih.gov/grants/guide/notice-files/NOT-NS-18-043.html" TargetMode="External"/><Relationship Id="rId5" Type="http://schemas.openxmlformats.org/officeDocument/2006/relationships/slide" Target="../slides/slide66.xml"/><Relationship Id="rId10" Type="http://schemas.openxmlformats.org/officeDocument/2006/relationships/hyperlink" Target="https://grants.nih.gov/grants/guide/pa-files/PAR-18-664.html" TargetMode="External"/><Relationship Id="rId4" Type="http://schemas.openxmlformats.org/officeDocument/2006/relationships/notesMaster" Target="../notesMasters/notesMaster1.xml"/><Relationship Id="rId9" Type="http://schemas.openxmlformats.org/officeDocument/2006/relationships/hyperlink" Target="https://grants.nih.gov/grants/guide/pa-files/PAR-18-548.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68FBA8-4430-481F-B744-CA9D76EA98E0}" type="slidenum">
              <a:rPr lang="en-US" altLang="en-US" smtClean="0">
                <a:solidFill>
                  <a:srgbClr val="000000"/>
                </a:solidFill>
                <a:ea typeface="ＭＳ Ｐゴシック" panose="020B0600070205080204" pitchFamily="34" charset="-128"/>
              </a:rPr>
              <a:pPr>
                <a:spcBef>
                  <a:spcPct val="0"/>
                </a:spcBef>
              </a:pPr>
              <a:t>1</a:t>
            </a:fld>
            <a:endParaRPr lang="en-US" altLang="en-US">
              <a:solidFill>
                <a:srgbClr val="000000"/>
              </a:solidFill>
              <a:ea typeface="ＭＳ Ｐゴシック" panose="020B0600070205080204" pitchFamily="34" charset="-128"/>
            </a:endParaRPr>
          </a:p>
        </p:txBody>
      </p:sp>
      <p:sp>
        <p:nvSpPr>
          <p:cNvPr id="12291" name="Rectangle 2"/>
          <p:cNvSpPr>
            <a:spLocks noGrp="1" noRot="1" noChangeAspect="1" noChangeArrowheads="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425109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wait until 2 weeks before to contact institute about relevance</a:t>
            </a:r>
          </a:p>
        </p:txBody>
      </p:sp>
      <p:sp>
        <p:nvSpPr>
          <p:cNvPr id="4" name="Slide Number Placeholder 3"/>
          <p:cNvSpPr>
            <a:spLocks noGrp="1"/>
          </p:cNvSpPr>
          <p:nvPr>
            <p:ph type="sldNum" sz="quarter" idx="10"/>
          </p:nvPr>
        </p:nvSpPr>
        <p:spPr/>
        <p:txBody>
          <a:bodyPr/>
          <a:lstStyle/>
          <a:p>
            <a:fld id="{B17BB7D6-1D40-48AF-AC8C-58A4CA01EBBB}" type="slidenum">
              <a:rPr lang="en-US" altLang="en-US" smtClean="0"/>
              <a:pPr/>
              <a:t>21</a:t>
            </a:fld>
            <a:endParaRPr lang="en-US" altLang="en-US"/>
          </a:p>
        </p:txBody>
      </p:sp>
    </p:spTree>
    <p:extLst>
      <p:ext uri="{BB962C8B-B14F-4D97-AF65-F5344CB8AC3E}">
        <p14:creationId xmlns:p14="http://schemas.microsoft.com/office/powerpoint/2010/main" val="3793448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09613" indent="-273050">
              <a:defRPr sz="6000" b="1">
                <a:solidFill>
                  <a:srgbClr val="000066"/>
                </a:solidFill>
                <a:latin typeface="Arial" panose="020B0604020202020204" pitchFamily="34" charset="0"/>
                <a:cs typeface="Arial" panose="020B0604020202020204" pitchFamily="34" charset="0"/>
              </a:defRPr>
            </a:lvl2pPr>
            <a:lvl3pPr marL="1092200" indent="-217488">
              <a:defRPr sz="6000" b="1">
                <a:solidFill>
                  <a:srgbClr val="000066"/>
                </a:solidFill>
                <a:latin typeface="Arial" panose="020B0604020202020204" pitchFamily="34" charset="0"/>
                <a:cs typeface="Arial" panose="020B0604020202020204" pitchFamily="34" charset="0"/>
              </a:defRPr>
            </a:lvl3pPr>
            <a:lvl4pPr marL="1530350" indent="-217488">
              <a:defRPr sz="6000" b="1">
                <a:solidFill>
                  <a:srgbClr val="000066"/>
                </a:solidFill>
                <a:latin typeface="Arial" panose="020B0604020202020204" pitchFamily="34" charset="0"/>
                <a:cs typeface="Arial" panose="020B0604020202020204" pitchFamily="34" charset="0"/>
              </a:defRPr>
            </a:lvl4pPr>
            <a:lvl5pPr marL="1968500" indent="-217488">
              <a:defRPr sz="6000" b="1">
                <a:solidFill>
                  <a:srgbClr val="000066"/>
                </a:solidFill>
                <a:latin typeface="Arial" panose="020B0604020202020204" pitchFamily="34" charset="0"/>
                <a:cs typeface="Arial" panose="020B0604020202020204" pitchFamily="34" charset="0"/>
              </a:defRPr>
            </a:lvl5pPr>
            <a:lvl6pPr marL="2425700" indent="-217488"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882900" indent="-217488"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340100" indent="-217488"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797300" indent="-217488"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742F06C6-98FE-4CE0-A284-F315E7B56BA0}" type="slidenum">
              <a:rPr lang="en-US" altLang="en-US" sz="1200" b="0">
                <a:solidFill>
                  <a:srgbClr val="000000"/>
                </a:solidFill>
              </a:rPr>
              <a:pPr/>
              <a:t>23</a:t>
            </a:fld>
            <a:endParaRPr lang="en-US" altLang="en-US" sz="1200" b="0">
              <a:solidFill>
                <a:srgbClr val="000000"/>
              </a:solidFill>
            </a:endParaRPr>
          </a:p>
        </p:txBody>
      </p:sp>
    </p:spTree>
    <p:extLst>
      <p:ext uri="{BB962C8B-B14F-4D97-AF65-F5344CB8AC3E}">
        <p14:creationId xmlns:p14="http://schemas.microsoft.com/office/powerpoint/2010/main" val="673811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6600" indent="-282575">
              <a:spcBef>
                <a:spcPct val="30000"/>
              </a:spcBef>
              <a:defRPr sz="1200">
                <a:solidFill>
                  <a:schemeClr val="tx1"/>
                </a:solidFill>
                <a:latin typeface="Arial" panose="020B0604020202020204" pitchFamily="34" charset="0"/>
              </a:defRPr>
            </a:lvl2pPr>
            <a:lvl3pPr marL="1133475" indent="-225425">
              <a:spcBef>
                <a:spcPct val="30000"/>
              </a:spcBef>
              <a:defRPr sz="1200">
                <a:solidFill>
                  <a:schemeClr val="tx1"/>
                </a:solidFill>
                <a:latin typeface="Arial" panose="020B0604020202020204" pitchFamily="34" charset="0"/>
              </a:defRPr>
            </a:lvl3pPr>
            <a:lvl4pPr marL="1587500" indent="-225425">
              <a:spcBef>
                <a:spcPct val="30000"/>
              </a:spcBef>
              <a:defRPr sz="1200">
                <a:solidFill>
                  <a:schemeClr val="tx1"/>
                </a:solidFill>
                <a:latin typeface="Arial" panose="020B0604020202020204" pitchFamily="34" charset="0"/>
              </a:defRPr>
            </a:lvl4pPr>
            <a:lvl5pPr marL="2041525" indent="-225425">
              <a:spcBef>
                <a:spcPct val="30000"/>
              </a:spcBef>
              <a:defRPr sz="1200">
                <a:solidFill>
                  <a:schemeClr val="tx1"/>
                </a:solidFill>
                <a:latin typeface="Arial" panose="020B0604020202020204" pitchFamily="34" charset="0"/>
              </a:defRPr>
            </a:lvl5pPr>
            <a:lvl6pPr marL="2498725" indent="-225425" eaLnBrk="0" fontAlgn="base" hangingPunct="0">
              <a:spcBef>
                <a:spcPct val="30000"/>
              </a:spcBef>
              <a:spcAft>
                <a:spcPct val="0"/>
              </a:spcAft>
              <a:defRPr sz="1200">
                <a:solidFill>
                  <a:schemeClr val="tx1"/>
                </a:solidFill>
                <a:latin typeface="Arial" panose="020B0604020202020204" pitchFamily="34" charset="0"/>
              </a:defRPr>
            </a:lvl6pPr>
            <a:lvl7pPr marL="2955925" indent="-225425" eaLnBrk="0" fontAlgn="base" hangingPunct="0">
              <a:spcBef>
                <a:spcPct val="30000"/>
              </a:spcBef>
              <a:spcAft>
                <a:spcPct val="0"/>
              </a:spcAft>
              <a:defRPr sz="1200">
                <a:solidFill>
                  <a:schemeClr val="tx1"/>
                </a:solidFill>
                <a:latin typeface="Arial" panose="020B0604020202020204" pitchFamily="34" charset="0"/>
              </a:defRPr>
            </a:lvl7pPr>
            <a:lvl8pPr marL="3413125" indent="-225425" eaLnBrk="0" fontAlgn="base" hangingPunct="0">
              <a:spcBef>
                <a:spcPct val="30000"/>
              </a:spcBef>
              <a:spcAft>
                <a:spcPct val="0"/>
              </a:spcAft>
              <a:defRPr sz="1200">
                <a:solidFill>
                  <a:schemeClr val="tx1"/>
                </a:solidFill>
                <a:latin typeface="Arial" panose="020B0604020202020204" pitchFamily="34" charset="0"/>
              </a:defRPr>
            </a:lvl8pPr>
            <a:lvl9pPr marL="3870325" indent="-2254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5B2CFC-B3F8-4FBA-A0CD-139BD0B122EF}" type="slidenum">
              <a:rPr lang="en-US" altLang="en-US">
                <a:solidFill>
                  <a:srgbClr val="000000"/>
                </a:solidFill>
              </a:rPr>
              <a:pPr>
                <a:spcBef>
                  <a:spcPct val="0"/>
                </a:spcBef>
              </a:pPr>
              <a:t>27</a:t>
            </a:fld>
            <a:endParaRPr lang="en-US" altLang="en-US">
              <a:solidFill>
                <a:srgbClr val="000000"/>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2198096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check with IC – look at </a:t>
            </a:r>
            <a:r>
              <a:rPr lang="en-US" dirty="0" err="1"/>
              <a:t>ICwebsite</a:t>
            </a:r>
            <a:r>
              <a:rPr lang="en-US" dirty="0"/>
              <a:t> for guidelines</a:t>
            </a:r>
          </a:p>
        </p:txBody>
      </p:sp>
      <p:sp>
        <p:nvSpPr>
          <p:cNvPr id="4" name="Slide Number Placeholder 3"/>
          <p:cNvSpPr>
            <a:spLocks noGrp="1"/>
          </p:cNvSpPr>
          <p:nvPr>
            <p:ph type="sldNum" sz="quarter" idx="10"/>
          </p:nvPr>
        </p:nvSpPr>
        <p:spPr/>
        <p:txBody>
          <a:bodyPr/>
          <a:lstStyle/>
          <a:p>
            <a:fld id="{B17BB7D6-1D40-48AF-AC8C-58A4CA01EBBB}" type="slidenum">
              <a:rPr lang="en-US" altLang="en-US" smtClean="0"/>
              <a:pPr/>
              <a:t>31</a:t>
            </a:fld>
            <a:endParaRPr lang="en-US" altLang="en-US"/>
          </a:p>
        </p:txBody>
      </p:sp>
    </p:spTree>
    <p:extLst>
      <p:ext uri="{BB962C8B-B14F-4D97-AF65-F5344CB8AC3E}">
        <p14:creationId xmlns:p14="http://schemas.microsoft.com/office/powerpoint/2010/main" val="36838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a:r>
              <a:rPr lang="en-US" altLang="en-US" sz="1900">
                <a:latin typeface="Arial" panose="020B0604020202020204" pitchFamily="34" charset="0"/>
              </a:rPr>
              <a:t>Hard to go from a N.D. to a fundable score</a:t>
            </a:r>
          </a:p>
          <a:p>
            <a:pPr lvl="3"/>
            <a:r>
              <a:rPr lang="en-US" altLang="en-US" sz="1900">
                <a:latin typeface="Arial" panose="020B0604020202020204" pitchFamily="34" charset="0"/>
              </a:rPr>
              <a:t>Reviewers have a memory when it comes to poor (and good) applications</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Proposing something that reviewers might be skeptical about; then get a paper explaining your work published before submitting</a:t>
            </a:r>
          </a:p>
          <a:p>
            <a:r>
              <a:rPr lang="en-US" altLang="en-US">
                <a:latin typeface="Arial" panose="020B0604020202020204" pitchFamily="34" charset="0"/>
              </a:rPr>
              <a:t>Playing in the deep-end of the pool</a:t>
            </a:r>
          </a:p>
          <a:p>
            <a:endParaRPr lang="en-US" altLang="en-US">
              <a:latin typeface="Arial" panose="020B0604020202020204" pitchFamily="34" charset="0"/>
            </a:endParaRP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31612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lvl="2" defTabSz="924834">
              <a:defRPr/>
            </a:pPr>
            <a:r>
              <a:rPr lang="en-US" sz="2200" dirty="0"/>
              <a:t>Need a specific reason – being a competitor is not one – </a:t>
            </a:r>
            <a:r>
              <a:rPr lang="en-US" sz="3300" cap="all" dirty="0">
                <a:solidFill>
                  <a:srgbClr val="FFC000"/>
                </a:solidFill>
              </a:rPr>
              <a:t>and this must be stated specifically in your cover letter</a:t>
            </a:r>
            <a:r>
              <a:rPr lang="en-US" sz="2200" dirty="0">
                <a:solidFill>
                  <a:srgbClr val="FF0000"/>
                </a:solidFill>
              </a:rPr>
              <a:t>.</a:t>
            </a:r>
          </a:p>
          <a:p>
            <a:pPr marL="0" lvl="2" defTabSz="924834">
              <a:defRPr/>
            </a:pPr>
            <a:r>
              <a:rPr lang="en-US" sz="2200" cap="all" dirty="0"/>
              <a:t>Remember everyone on your applications (even most letters of support) result in those people being excluded (in most cases) from reviewing your application. Don’t paint yourself into a corner.</a:t>
            </a:r>
          </a:p>
          <a:p>
            <a:pPr marL="0" lvl="2" defTabSz="924834">
              <a:defRPr/>
            </a:pPr>
            <a:r>
              <a:rPr lang="en-US" sz="2200" cap="all" dirty="0"/>
              <a:t>In a cover letter with many exclusions of people that should not review your application will reflect negatively on the PI unless strong and legitimate reasons for exclusion are given. It can be perceived to be cherry picking otherwise</a:t>
            </a:r>
            <a:r>
              <a:rPr lang="en-US" sz="2200" dirty="0"/>
              <a:t>.</a:t>
            </a:r>
          </a:p>
          <a:p>
            <a:pPr>
              <a:defRPr/>
            </a:pPr>
            <a:r>
              <a:rPr lang="en-US" dirty="0"/>
              <a:t>Speak to SRO about rules for disqualifying a potential reviewer</a:t>
            </a: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17867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thinking upon what one of your peers might generally look for as a reviewer of an application keep the following practical ideas in mind:</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5750">
              <a:defRPr sz="6000" b="1">
                <a:solidFill>
                  <a:srgbClr val="000066"/>
                </a:solidFill>
                <a:latin typeface="Arial" panose="020B0604020202020204" pitchFamily="34" charset="0"/>
                <a:cs typeface="Arial" panose="020B0604020202020204" pitchFamily="34" charset="0"/>
              </a:defRPr>
            </a:lvl2pPr>
            <a:lvl3pPr marL="1143000" indent="-228600">
              <a:defRPr sz="6000" b="1">
                <a:solidFill>
                  <a:srgbClr val="000066"/>
                </a:solidFill>
                <a:latin typeface="Arial" panose="020B0604020202020204" pitchFamily="34" charset="0"/>
                <a:cs typeface="Arial" panose="020B0604020202020204" pitchFamily="34" charset="0"/>
              </a:defRPr>
            </a:lvl3pPr>
            <a:lvl4pPr marL="1600200" indent="-228600">
              <a:defRPr sz="6000" b="1">
                <a:solidFill>
                  <a:srgbClr val="000066"/>
                </a:solidFill>
                <a:latin typeface="Arial" panose="020B0604020202020204" pitchFamily="34" charset="0"/>
                <a:cs typeface="Arial" panose="020B0604020202020204" pitchFamily="34" charset="0"/>
              </a:defRPr>
            </a:lvl4pPr>
            <a:lvl5pPr marL="2057400" indent="-228600">
              <a:defRPr sz="6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92A354E0-32DE-4A96-9819-098A2B4131D4}" type="slidenum">
              <a:rPr lang="en-US" altLang="en-US" sz="1200" b="0">
                <a:solidFill>
                  <a:srgbClr val="000000"/>
                </a:solidFill>
              </a:rPr>
              <a:pPr/>
              <a:t>37</a:t>
            </a:fld>
            <a:endParaRPr lang="en-US" altLang="en-US" sz="1200" b="0">
              <a:solidFill>
                <a:srgbClr val="000000"/>
              </a:solidFill>
            </a:endParaRPr>
          </a:p>
        </p:txBody>
      </p:sp>
    </p:spTree>
    <p:extLst>
      <p:ext uri="{BB962C8B-B14F-4D97-AF65-F5344CB8AC3E}">
        <p14:creationId xmlns:p14="http://schemas.microsoft.com/office/powerpoint/2010/main" val="4200910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Added my thoughts in red</a:t>
            </a: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501986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06463"/>
            <a:r>
              <a:rPr lang="en-US" altLang="en-US" sz="2800">
                <a:latin typeface="Arial" panose="020B0604020202020204" pitchFamily="34" charset="0"/>
              </a:rPr>
              <a:t>If the reviewers aren’t engaged and excited after reading your aims page, it will be an uphill climb to capture their enthusiasm</a:t>
            </a:r>
          </a:p>
          <a:p>
            <a:pPr defTabSz="906463"/>
            <a:endParaRPr lang="en-US" altLang="en-US">
              <a:latin typeface="Arial" panose="020B0604020202020204" pitchFamily="34" charset="0"/>
            </a:endParaRPr>
          </a:p>
        </p:txBody>
      </p:sp>
      <p:sp>
        <p:nvSpPr>
          <p:cNvPr id="4" name="Header Placeholder 3"/>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854709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Minor changes.  I think you can just say the following but it doesn’t need to be on the slide. </a:t>
            </a:r>
          </a:p>
          <a:p>
            <a:pPr lvl="3"/>
            <a:r>
              <a:rPr lang="en-US" altLang="en-US" sz="1400" b="1">
                <a:solidFill>
                  <a:schemeClr val="tx2"/>
                </a:solidFill>
                <a:latin typeface="Garamond" panose="02020404030301010803" pitchFamily="18" charset="0"/>
              </a:rPr>
              <a:t>Don’t assume the reviewer will figure this out</a:t>
            </a:r>
          </a:p>
          <a:p>
            <a:pPr lvl="3"/>
            <a:r>
              <a:rPr lang="en-US" altLang="en-US" sz="1400" b="1">
                <a:solidFill>
                  <a:schemeClr val="tx2"/>
                </a:solidFill>
                <a:latin typeface="Garamond" panose="02020404030301010803" pitchFamily="18" charset="0"/>
              </a:rPr>
              <a:t>Can be discovery-driven </a:t>
            </a:r>
          </a:p>
          <a:p>
            <a:pPr lvl="3"/>
            <a:r>
              <a:rPr lang="en-US" altLang="en-US" sz="1400" b="1">
                <a:solidFill>
                  <a:schemeClr val="tx2"/>
                </a:solidFill>
                <a:latin typeface="Garamond" panose="02020404030301010803" pitchFamily="18" charset="0"/>
              </a:rPr>
              <a:t>Not every experiment works </a:t>
            </a:r>
          </a:p>
          <a:p>
            <a:pPr lvl="3"/>
            <a:endParaRPr lang="en-US" altLang="en-US" sz="1400" b="1">
              <a:solidFill>
                <a:schemeClr val="tx2"/>
              </a:solidFill>
              <a:latin typeface="Garamond" panose="02020404030301010803" pitchFamily="18" charset="0"/>
            </a:endParaRPr>
          </a:p>
          <a:p>
            <a:endParaRPr lang="en-US" altLang="en-US">
              <a:latin typeface="Arial" panose="020B0604020202020204" pitchFamily="34" charset="0"/>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5750">
              <a:defRPr sz="6000" b="1">
                <a:solidFill>
                  <a:srgbClr val="000066"/>
                </a:solidFill>
                <a:latin typeface="Arial" panose="020B0604020202020204" pitchFamily="34" charset="0"/>
                <a:cs typeface="Arial" panose="020B0604020202020204" pitchFamily="34" charset="0"/>
              </a:defRPr>
            </a:lvl2pPr>
            <a:lvl3pPr marL="1143000" indent="-228600">
              <a:defRPr sz="6000" b="1">
                <a:solidFill>
                  <a:srgbClr val="000066"/>
                </a:solidFill>
                <a:latin typeface="Arial" panose="020B0604020202020204" pitchFamily="34" charset="0"/>
                <a:cs typeface="Arial" panose="020B0604020202020204" pitchFamily="34" charset="0"/>
              </a:defRPr>
            </a:lvl3pPr>
            <a:lvl4pPr marL="1600200" indent="-228600">
              <a:defRPr sz="6000" b="1">
                <a:solidFill>
                  <a:srgbClr val="000066"/>
                </a:solidFill>
                <a:latin typeface="Arial" panose="020B0604020202020204" pitchFamily="34" charset="0"/>
                <a:cs typeface="Arial" panose="020B0604020202020204" pitchFamily="34" charset="0"/>
              </a:defRPr>
            </a:lvl4pPr>
            <a:lvl5pPr marL="2057400" indent="-228600">
              <a:defRPr sz="6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BFF607B6-AA99-4AC9-8E76-A515C8C860CC}" type="slidenum">
              <a:rPr lang="en-US" altLang="en-US" sz="1200" b="0">
                <a:solidFill>
                  <a:schemeClr val="tx1"/>
                </a:solidFill>
              </a:rPr>
              <a:pPr/>
              <a:t>40</a:t>
            </a:fld>
            <a:endParaRPr lang="en-US" altLang="en-US" sz="1200" b="0">
              <a:solidFill>
                <a:schemeClr val="tx1"/>
              </a:solidFill>
            </a:endParaRPr>
          </a:p>
        </p:txBody>
      </p:sp>
    </p:spTree>
    <p:extLst>
      <p:ext uri="{BB962C8B-B14F-4D97-AF65-F5344CB8AC3E}">
        <p14:creationId xmlns:p14="http://schemas.microsoft.com/office/powerpoint/2010/main" val="361185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43801DE-9192-4A3A-9AD4-2E94D587C7AE}" type="slidenum">
              <a:rPr lang="en-US" altLang="en-US" smtClean="0">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89178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panel will not like it if you have over-estimated the cost.   </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5750">
              <a:defRPr sz="6000" b="1">
                <a:solidFill>
                  <a:srgbClr val="000066"/>
                </a:solidFill>
                <a:latin typeface="Arial" panose="020B0604020202020204" pitchFamily="34" charset="0"/>
                <a:cs typeface="Arial" panose="020B0604020202020204" pitchFamily="34" charset="0"/>
              </a:defRPr>
            </a:lvl2pPr>
            <a:lvl3pPr marL="1143000" indent="-228600">
              <a:defRPr sz="6000" b="1">
                <a:solidFill>
                  <a:srgbClr val="000066"/>
                </a:solidFill>
                <a:latin typeface="Arial" panose="020B0604020202020204" pitchFamily="34" charset="0"/>
                <a:cs typeface="Arial" panose="020B0604020202020204" pitchFamily="34" charset="0"/>
              </a:defRPr>
            </a:lvl3pPr>
            <a:lvl4pPr marL="1600200" indent="-228600">
              <a:defRPr sz="6000" b="1">
                <a:solidFill>
                  <a:srgbClr val="000066"/>
                </a:solidFill>
                <a:latin typeface="Arial" panose="020B0604020202020204" pitchFamily="34" charset="0"/>
                <a:cs typeface="Arial" panose="020B0604020202020204" pitchFamily="34" charset="0"/>
              </a:defRPr>
            </a:lvl4pPr>
            <a:lvl5pPr marL="2057400" indent="-228600">
              <a:defRPr sz="6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75393668-90F6-4605-A4A6-74F3DBAEC316}" type="slidenum">
              <a:rPr lang="en-US" altLang="en-US" sz="1200" b="0">
                <a:solidFill>
                  <a:schemeClr val="tx1"/>
                </a:solidFill>
              </a:rPr>
              <a:pPr/>
              <a:t>41</a:t>
            </a:fld>
            <a:endParaRPr lang="en-US" altLang="en-US" sz="1200" b="0">
              <a:solidFill>
                <a:schemeClr val="tx1"/>
              </a:solidFill>
            </a:endParaRPr>
          </a:p>
        </p:txBody>
      </p:sp>
    </p:spTree>
    <p:extLst>
      <p:ext uri="{BB962C8B-B14F-4D97-AF65-F5344CB8AC3E}">
        <p14:creationId xmlns:p14="http://schemas.microsoft.com/office/powerpoint/2010/main" val="424480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z="2600">
                <a:latin typeface="Arial" panose="020B0604020202020204" pitchFamily="34" charset="0"/>
              </a:rPr>
              <a:t>If there are descriptive parts, tell them that you know it is descriptive but:</a:t>
            </a:r>
          </a:p>
          <a:p>
            <a:pPr lvl="2"/>
            <a:r>
              <a:rPr lang="en-US" altLang="en-US" sz="2200">
                <a:latin typeface="Arial" panose="020B0604020202020204" pitchFamily="34" charset="0"/>
              </a:rPr>
              <a:t>You have to characterize a particular biological system before getting to more mechanistic aspects</a:t>
            </a:r>
          </a:p>
          <a:p>
            <a:pPr lvl="1"/>
            <a:r>
              <a:rPr lang="en-US" altLang="en-US" sz="2600" u="sng">
                <a:latin typeface="Arial" panose="020B0604020202020204" pitchFamily="34" charset="0"/>
              </a:rPr>
              <a:t>Emphasize</a:t>
            </a:r>
            <a:r>
              <a:rPr lang="en-US" altLang="en-US" sz="2600">
                <a:latin typeface="Arial" panose="020B0604020202020204" pitchFamily="34" charset="0"/>
              </a:rPr>
              <a:t> the big picture of your studies</a:t>
            </a:r>
          </a:p>
          <a:p>
            <a:endParaRPr lang="en-US" altLang="en-US">
              <a:latin typeface="Arial" panose="020B0604020202020204" pitchFamily="34" charset="0"/>
            </a:endParaRP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49647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sz="2600">
                <a:latin typeface="Arial" panose="020B0604020202020204" pitchFamily="34" charset="0"/>
              </a:rPr>
              <a:t>An application that has no ‘white’ spaces</a:t>
            </a:r>
          </a:p>
          <a:p>
            <a:pPr lvl="1"/>
            <a:r>
              <a:rPr lang="en-US" altLang="en-US" sz="2600">
                <a:latin typeface="Arial" panose="020B0604020202020204" pitchFamily="34" charset="0"/>
              </a:rPr>
              <a:t>Spelling and grammatical errors</a:t>
            </a:r>
          </a:p>
          <a:p>
            <a:pPr lvl="1"/>
            <a:r>
              <a:rPr lang="en-US" altLang="en-US" sz="2600">
                <a:latin typeface="Arial" panose="020B0604020202020204" pitchFamily="34" charset="0"/>
              </a:rPr>
              <a:t>Figures that are too small to be seen easily</a:t>
            </a:r>
          </a:p>
          <a:p>
            <a:endParaRPr lang="en-US" altLang="en-US">
              <a:latin typeface="Arial" panose="020B0604020202020204" pitchFamily="34" charset="0"/>
            </a:endParaRP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923553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Pink sheets</a:t>
            </a:r>
          </a:p>
          <a:p>
            <a:r>
              <a:rPr lang="en-US" altLang="en-US">
                <a:latin typeface="Arial" panose="020B0604020202020204" pitchFamily="34" charset="0"/>
              </a:rPr>
              <a:t>Impact/priority score final scores from everyone at the table, multiplied by 10, no math rel’nship to criterion scores given in the SS.  </a:t>
            </a:r>
          </a:p>
          <a:p>
            <a:endParaRPr lang="en-US" altLang="en-US">
              <a:latin typeface="Arial" panose="020B0604020202020204" pitchFamily="34" charset="0"/>
            </a:endParaRPr>
          </a:p>
          <a:p>
            <a:r>
              <a:rPr lang="en-US" altLang="en-US">
                <a:latin typeface="Arial" panose="020B0604020202020204" pitchFamily="34" charset="0"/>
              </a:rPr>
              <a:t>Stuart, I changed the font of this slides title as it was different from all the others.</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5750">
              <a:defRPr sz="6000" b="1">
                <a:solidFill>
                  <a:srgbClr val="000066"/>
                </a:solidFill>
                <a:latin typeface="Arial" panose="020B0604020202020204" pitchFamily="34" charset="0"/>
                <a:cs typeface="Arial" panose="020B0604020202020204" pitchFamily="34" charset="0"/>
              </a:defRPr>
            </a:lvl2pPr>
            <a:lvl3pPr marL="1143000" indent="-228600">
              <a:defRPr sz="6000" b="1">
                <a:solidFill>
                  <a:srgbClr val="000066"/>
                </a:solidFill>
                <a:latin typeface="Arial" panose="020B0604020202020204" pitchFamily="34" charset="0"/>
                <a:cs typeface="Arial" panose="020B0604020202020204" pitchFamily="34" charset="0"/>
              </a:defRPr>
            </a:lvl3pPr>
            <a:lvl4pPr marL="1600200" indent="-228600">
              <a:defRPr sz="6000" b="1">
                <a:solidFill>
                  <a:srgbClr val="000066"/>
                </a:solidFill>
                <a:latin typeface="Arial" panose="020B0604020202020204" pitchFamily="34" charset="0"/>
                <a:cs typeface="Arial" panose="020B0604020202020204" pitchFamily="34" charset="0"/>
              </a:defRPr>
            </a:lvl4pPr>
            <a:lvl5pPr marL="2057400" indent="-228600">
              <a:defRPr sz="6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EA5DF73E-8E76-47DA-AD52-1C93ADB0E6FF}" type="slidenum">
              <a:rPr lang="en-US" altLang="en-US" sz="1200" b="0">
                <a:solidFill>
                  <a:srgbClr val="000000"/>
                </a:solidFill>
              </a:rPr>
              <a:pPr/>
              <a:t>44</a:t>
            </a:fld>
            <a:endParaRPr lang="en-US" altLang="en-US" sz="1200" b="0">
              <a:solidFill>
                <a:srgbClr val="000000"/>
              </a:solidFill>
            </a:endParaRPr>
          </a:p>
        </p:txBody>
      </p:sp>
    </p:spTree>
    <p:extLst>
      <p:ext uri="{BB962C8B-B14F-4D97-AF65-F5344CB8AC3E}">
        <p14:creationId xmlns:p14="http://schemas.microsoft.com/office/powerpoint/2010/main" val="147288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 get a lot of questions from Pis as to what the percentile actually is and what works the best in them getting it is to tell them it is their ranking within the group of applications discussed.  </a:t>
            </a: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5750">
              <a:defRPr sz="6000" b="1">
                <a:solidFill>
                  <a:srgbClr val="000066"/>
                </a:solidFill>
                <a:latin typeface="Arial" panose="020B0604020202020204" pitchFamily="34" charset="0"/>
                <a:cs typeface="Arial" panose="020B0604020202020204" pitchFamily="34" charset="0"/>
              </a:defRPr>
            </a:lvl2pPr>
            <a:lvl3pPr marL="1143000" indent="-228600">
              <a:defRPr sz="6000" b="1">
                <a:solidFill>
                  <a:srgbClr val="000066"/>
                </a:solidFill>
                <a:latin typeface="Arial" panose="020B0604020202020204" pitchFamily="34" charset="0"/>
                <a:cs typeface="Arial" panose="020B0604020202020204" pitchFamily="34" charset="0"/>
              </a:defRPr>
            </a:lvl3pPr>
            <a:lvl4pPr marL="1600200" indent="-228600">
              <a:defRPr sz="6000" b="1">
                <a:solidFill>
                  <a:srgbClr val="000066"/>
                </a:solidFill>
                <a:latin typeface="Arial" panose="020B0604020202020204" pitchFamily="34" charset="0"/>
                <a:cs typeface="Arial" panose="020B0604020202020204" pitchFamily="34" charset="0"/>
              </a:defRPr>
            </a:lvl4pPr>
            <a:lvl5pPr marL="2057400" indent="-228600">
              <a:defRPr sz="6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F36851E9-9F4C-4FEF-AD68-14A929C4D13B}" type="slidenum">
              <a:rPr lang="en-US" altLang="en-US" sz="1200" b="0">
                <a:solidFill>
                  <a:srgbClr val="000000"/>
                </a:solidFill>
              </a:rPr>
              <a:pPr/>
              <a:t>45</a:t>
            </a:fld>
            <a:endParaRPr lang="en-US" altLang="en-US" sz="1200" b="0">
              <a:solidFill>
                <a:srgbClr val="000000"/>
              </a:solidFill>
            </a:endParaRPr>
          </a:p>
        </p:txBody>
      </p:sp>
    </p:spTree>
    <p:extLst>
      <p:ext uri="{BB962C8B-B14F-4D97-AF65-F5344CB8AC3E}">
        <p14:creationId xmlns:p14="http://schemas.microsoft.com/office/powerpoint/2010/main" val="3731116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Don’t spend much time on this just say 1-9 scale </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5750">
              <a:defRPr sz="6000" b="1">
                <a:solidFill>
                  <a:srgbClr val="000066"/>
                </a:solidFill>
                <a:latin typeface="Arial" panose="020B0604020202020204" pitchFamily="34" charset="0"/>
                <a:cs typeface="Arial" panose="020B0604020202020204" pitchFamily="34" charset="0"/>
              </a:defRPr>
            </a:lvl2pPr>
            <a:lvl3pPr marL="1143000" indent="-228600">
              <a:defRPr sz="6000" b="1">
                <a:solidFill>
                  <a:srgbClr val="000066"/>
                </a:solidFill>
                <a:latin typeface="Arial" panose="020B0604020202020204" pitchFamily="34" charset="0"/>
                <a:cs typeface="Arial" panose="020B0604020202020204" pitchFamily="34" charset="0"/>
              </a:defRPr>
            </a:lvl3pPr>
            <a:lvl4pPr marL="1600200" indent="-228600">
              <a:defRPr sz="6000" b="1">
                <a:solidFill>
                  <a:srgbClr val="000066"/>
                </a:solidFill>
                <a:latin typeface="Arial" panose="020B0604020202020204" pitchFamily="34" charset="0"/>
                <a:cs typeface="Arial" panose="020B0604020202020204" pitchFamily="34" charset="0"/>
              </a:defRPr>
            </a:lvl4pPr>
            <a:lvl5pPr marL="2057400" indent="-228600">
              <a:defRPr sz="6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7B0DF16B-4AB8-4A2A-9E55-9F195B745512}" type="slidenum">
              <a:rPr lang="en-US" altLang="en-US" sz="1200" b="0">
                <a:solidFill>
                  <a:srgbClr val="000000"/>
                </a:solidFill>
              </a:rPr>
              <a:pPr/>
              <a:t>49</a:t>
            </a:fld>
            <a:endParaRPr lang="en-US" altLang="en-US" sz="1200" b="0">
              <a:solidFill>
                <a:srgbClr val="000000"/>
              </a:solidFill>
            </a:endParaRPr>
          </a:p>
        </p:txBody>
      </p:sp>
    </p:spTree>
    <p:extLst>
      <p:ext uri="{BB962C8B-B14F-4D97-AF65-F5344CB8AC3E}">
        <p14:creationId xmlns:p14="http://schemas.microsoft.com/office/powerpoint/2010/main" val="1923172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Each reviewer give their overall impact and scores for the 5 criteria with strengths and weaknesses</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5750">
              <a:defRPr sz="6000" b="1">
                <a:solidFill>
                  <a:srgbClr val="000066"/>
                </a:solidFill>
                <a:latin typeface="Arial" panose="020B0604020202020204" pitchFamily="34" charset="0"/>
                <a:cs typeface="Arial" panose="020B0604020202020204" pitchFamily="34" charset="0"/>
              </a:defRPr>
            </a:lvl2pPr>
            <a:lvl3pPr marL="1143000" indent="-228600">
              <a:defRPr sz="6000" b="1">
                <a:solidFill>
                  <a:srgbClr val="000066"/>
                </a:solidFill>
                <a:latin typeface="Arial" panose="020B0604020202020204" pitchFamily="34" charset="0"/>
                <a:cs typeface="Arial" panose="020B0604020202020204" pitchFamily="34" charset="0"/>
              </a:defRPr>
            </a:lvl3pPr>
            <a:lvl4pPr marL="1600200" indent="-228600">
              <a:defRPr sz="6000" b="1">
                <a:solidFill>
                  <a:srgbClr val="000066"/>
                </a:solidFill>
                <a:latin typeface="Arial" panose="020B0604020202020204" pitchFamily="34" charset="0"/>
                <a:cs typeface="Arial" panose="020B0604020202020204" pitchFamily="34" charset="0"/>
              </a:defRPr>
            </a:lvl4pPr>
            <a:lvl5pPr marL="2057400" indent="-228600">
              <a:defRPr sz="6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F01B432F-D4E7-4015-A728-6039C217D40E}" type="slidenum">
              <a:rPr lang="en-US" altLang="en-US" sz="1200" b="0">
                <a:solidFill>
                  <a:srgbClr val="000000"/>
                </a:solidFill>
              </a:rPr>
              <a:pPr/>
              <a:t>50</a:t>
            </a:fld>
            <a:endParaRPr lang="en-US" altLang="en-US" sz="1200" b="0">
              <a:solidFill>
                <a:srgbClr val="000000"/>
              </a:solidFill>
            </a:endParaRPr>
          </a:p>
        </p:txBody>
      </p:sp>
    </p:spTree>
    <p:extLst>
      <p:ext uri="{BB962C8B-B14F-4D97-AF65-F5344CB8AC3E}">
        <p14:creationId xmlns:p14="http://schemas.microsoft.com/office/powerpoint/2010/main" val="1210297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2-4 weeks after review posted in commons</a:t>
            </a:r>
          </a:p>
          <a:p>
            <a:r>
              <a:rPr lang="en-US" altLang="en-US">
                <a:latin typeface="Arial" panose="020B0604020202020204" pitchFamily="34" charset="0"/>
              </a:rPr>
              <a:t>All appls, even ND</a:t>
            </a:r>
          </a:p>
          <a:p>
            <a:endParaRPr lang="en-US" altLang="en-US">
              <a:latin typeface="Arial" panose="020B0604020202020204" pitchFamily="34" charset="0"/>
            </a:endParaRPr>
          </a:p>
          <a:p>
            <a:r>
              <a:rPr lang="en-US" altLang="en-US">
                <a:latin typeface="Arial" panose="020B0604020202020204" pitchFamily="34" charset="0"/>
              </a:rPr>
              <a:t>I just centered this slide.</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5750">
              <a:defRPr sz="6000" b="1">
                <a:solidFill>
                  <a:srgbClr val="000066"/>
                </a:solidFill>
                <a:latin typeface="Arial" panose="020B0604020202020204" pitchFamily="34" charset="0"/>
                <a:cs typeface="Arial" panose="020B0604020202020204" pitchFamily="34" charset="0"/>
              </a:defRPr>
            </a:lvl2pPr>
            <a:lvl3pPr marL="1143000" indent="-228600">
              <a:defRPr sz="6000" b="1">
                <a:solidFill>
                  <a:srgbClr val="000066"/>
                </a:solidFill>
                <a:latin typeface="Arial" panose="020B0604020202020204" pitchFamily="34" charset="0"/>
                <a:cs typeface="Arial" panose="020B0604020202020204" pitchFamily="34" charset="0"/>
              </a:defRPr>
            </a:lvl3pPr>
            <a:lvl4pPr marL="1600200" indent="-228600">
              <a:defRPr sz="6000" b="1">
                <a:solidFill>
                  <a:srgbClr val="000066"/>
                </a:solidFill>
                <a:latin typeface="Arial" panose="020B0604020202020204" pitchFamily="34" charset="0"/>
                <a:cs typeface="Arial" panose="020B0604020202020204" pitchFamily="34" charset="0"/>
              </a:defRPr>
            </a:lvl4pPr>
            <a:lvl5pPr marL="2057400" indent="-228600">
              <a:defRPr sz="6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9EE7FB79-6D07-490B-803D-898B9FE2962F}" type="slidenum">
              <a:rPr lang="en-US" altLang="en-US" sz="1200" b="0">
                <a:solidFill>
                  <a:srgbClr val="000000"/>
                </a:solidFill>
              </a:rPr>
              <a:pPr/>
              <a:t>59</a:t>
            </a:fld>
            <a:endParaRPr lang="en-US" altLang="en-US" sz="1200" b="0">
              <a:solidFill>
                <a:srgbClr val="000000"/>
              </a:solidFill>
            </a:endParaRPr>
          </a:p>
        </p:txBody>
      </p:sp>
    </p:spTree>
    <p:extLst>
      <p:ext uri="{BB962C8B-B14F-4D97-AF65-F5344CB8AC3E}">
        <p14:creationId xmlns:p14="http://schemas.microsoft.com/office/powerpoint/2010/main" val="1328385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defTabSz="923925"/>
            <a:r>
              <a:rPr lang="en-US" altLang="en-US" sz="2200">
                <a:latin typeface="Arial" panose="020B0604020202020204" pitchFamily="34" charset="0"/>
              </a:rPr>
              <a:t>Help you understand the level of enthusiasm</a:t>
            </a:r>
          </a:p>
          <a:p>
            <a:pPr defTabSz="923925"/>
            <a:endParaRPr lang="en-US" altLang="en-US">
              <a:latin typeface="Arial" panose="020B0604020202020204" pitchFamily="34" charset="0"/>
            </a:endParaRPr>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686913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5750">
              <a:defRPr sz="6000" b="1">
                <a:solidFill>
                  <a:srgbClr val="000066"/>
                </a:solidFill>
                <a:latin typeface="Arial" panose="020B0604020202020204" pitchFamily="34" charset="0"/>
                <a:cs typeface="Arial" panose="020B0604020202020204" pitchFamily="34" charset="0"/>
              </a:defRPr>
            </a:lvl2pPr>
            <a:lvl3pPr marL="1143000" indent="-228600">
              <a:defRPr sz="6000" b="1">
                <a:solidFill>
                  <a:srgbClr val="000066"/>
                </a:solidFill>
                <a:latin typeface="Arial" panose="020B0604020202020204" pitchFamily="34" charset="0"/>
                <a:cs typeface="Arial" panose="020B0604020202020204" pitchFamily="34" charset="0"/>
              </a:defRPr>
            </a:lvl3pPr>
            <a:lvl4pPr marL="1600200" indent="-228600">
              <a:defRPr sz="6000" b="1">
                <a:solidFill>
                  <a:srgbClr val="000066"/>
                </a:solidFill>
                <a:latin typeface="Arial" panose="020B0604020202020204" pitchFamily="34" charset="0"/>
                <a:cs typeface="Arial" panose="020B0604020202020204" pitchFamily="34" charset="0"/>
              </a:defRPr>
            </a:lvl4pPr>
            <a:lvl5pPr marL="2057400" indent="-228600">
              <a:defRPr sz="6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0AD0F1BA-FAB0-4F44-8BC9-AE2C378DD0C4}" type="slidenum">
              <a:rPr lang="en-US" altLang="en-US" sz="1200" b="0">
                <a:solidFill>
                  <a:schemeClr val="tx1"/>
                </a:solidFill>
              </a:rPr>
              <a:pPr/>
              <a:t>61</a:t>
            </a:fld>
            <a:endParaRPr lang="en-US" altLang="en-US" sz="1200" b="0">
              <a:solidFill>
                <a:schemeClr val="tx1"/>
              </a:solidFill>
            </a:endParaRPr>
          </a:p>
        </p:txBody>
      </p:sp>
    </p:spTree>
    <p:extLst>
      <p:ext uri="{BB962C8B-B14F-4D97-AF65-F5344CB8AC3E}">
        <p14:creationId xmlns:p14="http://schemas.microsoft.com/office/powerpoint/2010/main" val="303572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Opportunity Announcement</a:t>
            </a:r>
          </a:p>
        </p:txBody>
      </p:sp>
      <p:sp>
        <p:nvSpPr>
          <p:cNvPr id="4" name="Slide Number Placeholder 3"/>
          <p:cNvSpPr>
            <a:spLocks noGrp="1"/>
          </p:cNvSpPr>
          <p:nvPr>
            <p:ph type="sldNum" sz="quarter" idx="10"/>
          </p:nvPr>
        </p:nvSpPr>
        <p:spPr/>
        <p:txBody>
          <a:bodyPr/>
          <a:lstStyle/>
          <a:p>
            <a:fld id="{B17BB7D6-1D40-48AF-AC8C-58A4CA01EBBB}" type="slidenum">
              <a:rPr lang="en-US" altLang="en-US" smtClean="0"/>
              <a:pPr/>
              <a:t>4</a:t>
            </a:fld>
            <a:endParaRPr lang="en-US" altLang="en-US"/>
          </a:p>
        </p:txBody>
      </p:sp>
    </p:spTree>
    <p:extLst>
      <p:ext uri="{BB962C8B-B14F-4D97-AF65-F5344CB8AC3E}">
        <p14:creationId xmlns:p14="http://schemas.microsoft.com/office/powerpoint/2010/main" val="1694137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a:spcBef>
                <a:spcPct val="30000"/>
              </a:spcBef>
              <a:defRPr sz="1200">
                <a:solidFill>
                  <a:schemeClr val="tx1"/>
                </a:solidFill>
                <a:latin typeface="Arial" panose="020B0604020202020204" pitchFamily="34" charset="0"/>
              </a:defRPr>
            </a:lvl1pPr>
            <a:lvl2pPr marL="736600" indent="-282575" defTabSz="865188">
              <a:spcBef>
                <a:spcPct val="30000"/>
              </a:spcBef>
              <a:defRPr sz="1200">
                <a:solidFill>
                  <a:schemeClr val="tx1"/>
                </a:solidFill>
                <a:latin typeface="Arial" panose="020B0604020202020204" pitchFamily="34" charset="0"/>
              </a:defRPr>
            </a:lvl2pPr>
            <a:lvl3pPr marL="1133475" indent="-225425" defTabSz="865188">
              <a:spcBef>
                <a:spcPct val="30000"/>
              </a:spcBef>
              <a:defRPr sz="1200">
                <a:solidFill>
                  <a:schemeClr val="tx1"/>
                </a:solidFill>
                <a:latin typeface="Arial" panose="020B0604020202020204" pitchFamily="34" charset="0"/>
              </a:defRPr>
            </a:lvl3pPr>
            <a:lvl4pPr marL="1587500" indent="-225425" defTabSz="865188">
              <a:spcBef>
                <a:spcPct val="30000"/>
              </a:spcBef>
              <a:defRPr sz="1200">
                <a:solidFill>
                  <a:schemeClr val="tx1"/>
                </a:solidFill>
                <a:latin typeface="Arial" panose="020B0604020202020204" pitchFamily="34" charset="0"/>
              </a:defRPr>
            </a:lvl4pPr>
            <a:lvl5pPr marL="2041525" indent="-225425" defTabSz="865188">
              <a:spcBef>
                <a:spcPct val="30000"/>
              </a:spcBef>
              <a:defRPr sz="1200">
                <a:solidFill>
                  <a:schemeClr val="tx1"/>
                </a:solidFill>
                <a:latin typeface="Arial" panose="020B0604020202020204" pitchFamily="34" charset="0"/>
              </a:defRPr>
            </a:lvl5pPr>
            <a:lvl6pPr marL="2498725" indent="-225425" defTabSz="865188" eaLnBrk="0" fontAlgn="base" hangingPunct="0">
              <a:spcBef>
                <a:spcPct val="30000"/>
              </a:spcBef>
              <a:spcAft>
                <a:spcPct val="0"/>
              </a:spcAft>
              <a:defRPr sz="1200">
                <a:solidFill>
                  <a:schemeClr val="tx1"/>
                </a:solidFill>
                <a:latin typeface="Arial" panose="020B0604020202020204" pitchFamily="34" charset="0"/>
              </a:defRPr>
            </a:lvl6pPr>
            <a:lvl7pPr marL="2955925" indent="-225425" defTabSz="865188" eaLnBrk="0" fontAlgn="base" hangingPunct="0">
              <a:spcBef>
                <a:spcPct val="30000"/>
              </a:spcBef>
              <a:spcAft>
                <a:spcPct val="0"/>
              </a:spcAft>
              <a:defRPr sz="1200">
                <a:solidFill>
                  <a:schemeClr val="tx1"/>
                </a:solidFill>
                <a:latin typeface="Arial" panose="020B0604020202020204" pitchFamily="34" charset="0"/>
              </a:defRPr>
            </a:lvl7pPr>
            <a:lvl8pPr marL="3413125" indent="-225425" defTabSz="865188" eaLnBrk="0" fontAlgn="base" hangingPunct="0">
              <a:spcBef>
                <a:spcPct val="30000"/>
              </a:spcBef>
              <a:spcAft>
                <a:spcPct val="0"/>
              </a:spcAft>
              <a:defRPr sz="1200">
                <a:solidFill>
                  <a:schemeClr val="tx1"/>
                </a:solidFill>
                <a:latin typeface="Arial" panose="020B0604020202020204" pitchFamily="34" charset="0"/>
              </a:defRPr>
            </a:lvl8pPr>
            <a:lvl9pPr marL="3870325" indent="-225425" defTabSz="865188"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7F1640B0-1005-4F0C-9191-D8900FA98072}" type="slidenum">
              <a:rPr lang="en-US" altLang="en-US">
                <a:solidFill>
                  <a:srgbClr val="000000"/>
                </a:solidFill>
                <a:latin typeface="Times" panose="02020603050405020304" pitchFamily="18" charset="0"/>
                <a:ea typeface="ＭＳ Ｐゴシック" panose="020B0600070205080204" pitchFamily="34" charset="-128"/>
              </a:rPr>
              <a:pPr eaLnBrk="0" hangingPunct="0">
                <a:spcBef>
                  <a:spcPct val="0"/>
                </a:spcBef>
              </a:pPr>
              <a:t>62</a:t>
            </a:fld>
            <a:endParaRPr lang="en-US" altLang="en-US">
              <a:solidFill>
                <a:srgbClr val="000000"/>
              </a:solidFill>
              <a:latin typeface="Times" panose="02020603050405020304" pitchFamily="18" charset="0"/>
              <a:ea typeface="ＭＳ Ｐゴシック" panose="020B0600070205080204" pitchFamily="34" charset="-128"/>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07830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en-US" b="1"/>
              <a:t>Feb 2018 – FOAs posted Feb 14, 2018</a:t>
            </a:r>
          </a:p>
          <a:p>
            <a:r>
              <a:rPr lang="en-US"/>
              <a:t>https://www.ninds.nih.gov/Current-Research/Research-Funded-NINDS/Translational-Research/Neuro-Biomarkers </a:t>
            </a:r>
          </a:p>
          <a:p>
            <a:endParaRPr lang="en-US"/>
          </a:p>
          <a:p>
            <a:r>
              <a:rPr lang="en-US" b="1"/>
              <a:t>Purpose: </a:t>
            </a:r>
            <a:r>
              <a:rPr lang="en-US"/>
              <a:t>Facilitate the development of high quality biomarkers to improve the quality and efficiency of clinical research (Phase II and beyond)</a:t>
            </a:r>
          </a:p>
          <a:p>
            <a:r>
              <a:rPr lang="en-US" b="1"/>
              <a:t>Overview</a:t>
            </a:r>
          </a:p>
          <a:p>
            <a:r>
              <a:rPr lang="en-US"/>
              <a:t>NINDS Biomarker Program will:</a:t>
            </a:r>
          </a:p>
          <a:p>
            <a:r>
              <a:rPr lang="en-US"/>
              <a:t>Promote the analytical and clinical validation of existing candidate biomarkers in a manner that is consistent with FDA guidelines and publications developed in collaboration with the NIH and the pharmaceutical industry</a:t>
            </a:r>
          </a:p>
          <a:p>
            <a:r>
              <a:rPr lang="en-US"/>
              <a:t>Catalyze biomarker research through the centralization of information on NIH-biosample and imaging repositories, information technologies, data collections, and best practice consensus standards and methods</a:t>
            </a:r>
          </a:p>
          <a:p>
            <a:r>
              <a:rPr lang="en-US"/>
              <a:t>Support research that incorporates high levels of quality, evidentiary standards, and implementation of best practices and consensus methods to ensure that data is useable and reproducible</a:t>
            </a:r>
          </a:p>
          <a:p>
            <a:r>
              <a:rPr lang="en-US" b="1"/>
              <a:t>Funding Opportunities</a:t>
            </a:r>
          </a:p>
          <a:p>
            <a:r>
              <a:rPr lang="en-US"/>
              <a:t>Current new funding opportunities focus on the advancement of candidate biomarkers to later stages of development, including analytical and clinical validation. </a:t>
            </a:r>
          </a:p>
          <a:p>
            <a:r>
              <a:rPr lang="en-US"/>
              <a:t>Note:  Applications directed at developing biomarkers associated with pain or pain therapies are permitted to include aims related to biomarker discovery and identification in addition to aims related to analytical and/or clinical validation.  See notice </a:t>
            </a:r>
            <a:r>
              <a:rPr lang="en-US">
                <a:hlinkClick r:id="rId6"/>
              </a:rPr>
              <a:t>NOT-NS-18-043</a:t>
            </a:r>
            <a:r>
              <a:rPr lang="en-US"/>
              <a:t>.</a:t>
            </a:r>
          </a:p>
          <a:p>
            <a:r>
              <a:rPr lang="en-US" b="1"/>
              <a:t>Analytical Validation of a Candidate Biomarker for Neurological Disease</a:t>
            </a:r>
            <a:endParaRPr lang="en-US"/>
          </a:p>
          <a:p>
            <a:r>
              <a:rPr lang="en-US">
                <a:hlinkClick r:id="rId7"/>
              </a:rPr>
              <a:t>PAR-18-549</a:t>
            </a:r>
            <a:r>
              <a:rPr lang="en-US"/>
              <a:t>:  U44</a:t>
            </a:r>
          </a:p>
          <a:p>
            <a:r>
              <a:rPr lang="en-US">
                <a:hlinkClick r:id="rId8"/>
              </a:rPr>
              <a:t>PAR-18-550</a:t>
            </a:r>
            <a:r>
              <a:rPr lang="en-US"/>
              <a:t>:  U01</a:t>
            </a:r>
          </a:p>
          <a:p>
            <a:r>
              <a:rPr lang="en-US"/>
              <a:t>The purpose of these Funding Opportunity Announcements (FOA) are to support rigorous analytical validation of candidate biomarker measures or endpoints in a manner that is consistent with FDA guidelines.  Analytical validation establishes that the performance characteristics of the biomarker measurement or endpoint are acceptable for its intended use.  These FOAs assume that 1) a candidate biomarker has already been identified, 2) assay technology has already been developed, and 3) a working hypothesis regarding context of use is in place.  The goal of these FOAs is to facilitate the advancement of robust and reliable biomarkers of diseases that fall within the mission of NINDS to application in clinical trials and practice (Phase II clinical trials and beyond).</a:t>
            </a:r>
          </a:p>
          <a:p>
            <a:r>
              <a:rPr lang="en-US" b="1"/>
              <a:t>Clinical Validation of a Candidate Biomarker for Neurological Disease</a:t>
            </a:r>
            <a:endParaRPr lang="en-US"/>
          </a:p>
          <a:p>
            <a:r>
              <a:rPr lang="en-US">
                <a:hlinkClick r:id="rId9"/>
              </a:rPr>
              <a:t>PAR-18-548</a:t>
            </a:r>
            <a:r>
              <a:rPr lang="en-US"/>
              <a:t>:  U44</a:t>
            </a:r>
          </a:p>
          <a:p>
            <a:r>
              <a:rPr lang="en-US">
                <a:hlinkClick r:id="rId10"/>
              </a:rPr>
              <a:t>PAR-18-664</a:t>
            </a:r>
            <a:r>
              <a:rPr lang="en-US"/>
              <a:t>:  U01</a:t>
            </a:r>
          </a:p>
          <a:p>
            <a:r>
              <a:rPr lang="en-US"/>
              <a:t>The purpose of these Funding Opportunity Announcements (FOA) are to support rigorous clinical validation of a candidate biomarker using retrospective and/or prospective methods in a manner that is consistent with the purpose of the biomarker. These FOAs assume that: 1) a candidate biomarker has already been identified, 2) an analytical method has been developed and validated that is consistent with the purpose of the biomarker and 3) a working hypothesis regarding context of use is in place. The goal of these FOAs is to facilitate the advancement of robust and reliable biomarkers of diseases that fall within the mission of NINDS to application in clinical trials and practice (Phase II and beyond).</a:t>
            </a:r>
          </a:p>
          <a:p>
            <a:endParaRPr lang="en-US"/>
          </a:p>
        </p:txBody>
      </p:sp>
      <p:sp>
        <p:nvSpPr>
          <p:cNvPr id="4" name="Slide Number Placeholder 3"/>
          <p:cNvSpPr>
            <a:spLocks noGrp="1"/>
          </p:cNvSpPr>
          <p:nvPr>
            <p:ph type="sldNum" sz="quarter" idx="10"/>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31EFC-8CC5-4CB5-A4F8-F90BCA8B3AA5}"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727846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4163">
              <a:defRPr sz="6000" b="1">
                <a:solidFill>
                  <a:srgbClr val="000066"/>
                </a:solidFill>
                <a:latin typeface="Arial" panose="020B0604020202020204" pitchFamily="34" charset="0"/>
                <a:cs typeface="Arial" panose="020B0604020202020204" pitchFamily="34" charset="0"/>
              </a:defRPr>
            </a:lvl2pPr>
            <a:lvl3pPr marL="1143000" indent="-227013">
              <a:defRPr sz="6000" b="1">
                <a:solidFill>
                  <a:srgbClr val="000066"/>
                </a:solidFill>
                <a:latin typeface="Arial" panose="020B0604020202020204" pitchFamily="34" charset="0"/>
                <a:cs typeface="Arial" panose="020B0604020202020204" pitchFamily="34" charset="0"/>
              </a:defRPr>
            </a:lvl3pPr>
            <a:lvl4pPr marL="1601788" indent="-227013">
              <a:defRPr sz="6000" b="1">
                <a:solidFill>
                  <a:srgbClr val="000066"/>
                </a:solidFill>
                <a:latin typeface="Arial" panose="020B0604020202020204" pitchFamily="34" charset="0"/>
                <a:cs typeface="Arial" panose="020B0604020202020204" pitchFamily="34" charset="0"/>
              </a:defRPr>
            </a:lvl4pPr>
            <a:lvl5pPr marL="2060575" indent="-227013">
              <a:defRPr sz="6000" b="1">
                <a:solidFill>
                  <a:srgbClr val="000066"/>
                </a:solidFill>
                <a:latin typeface="Arial" panose="020B0604020202020204" pitchFamily="34" charset="0"/>
                <a:cs typeface="Arial" panose="020B0604020202020204" pitchFamily="34" charset="0"/>
              </a:defRPr>
            </a:lvl5pPr>
            <a:lvl6pPr marL="25177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49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321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93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8A85305B-81FF-439E-99EA-B59562C00E68}" type="slidenum">
              <a:rPr lang="en-US" altLang="en-US" sz="1200" b="0">
                <a:solidFill>
                  <a:srgbClr val="000000"/>
                </a:solidFill>
              </a:rPr>
              <a:pPr/>
              <a:t>68</a:t>
            </a:fld>
            <a:endParaRPr lang="en-US" altLang="en-US" sz="1200" b="0">
              <a:solidFill>
                <a:srgbClr val="000000"/>
              </a:solidFill>
            </a:endParaRPr>
          </a:p>
        </p:txBody>
      </p:sp>
      <p:sp>
        <p:nvSpPr>
          <p:cNvPr id="193539" name="Rectangle 2"/>
          <p:cNvSpPr>
            <a:spLocks noGrp="1" noRot="1" noChangeAspect="1" noChangeArrowheads="1" noTextEdit="1"/>
          </p:cNvSpPr>
          <p:nvPr>
            <p:ph type="sldImg"/>
          </p:nvPr>
        </p:nvSpPr>
        <p:spPr>
          <a:xfrm>
            <a:off x="1171575" y="690563"/>
            <a:ext cx="4611688" cy="3460750"/>
          </a:xfrm>
          <a:ln/>
        </p:spPr>
      </p:sp>
      <p:sp>
        <p:nvSpPr>
          <p:cNvPr id="193540" name="Rectangle 3"/>
          <p:cNvSpPr>
            <a:spLocks noGrp="1" noChangeArrowheads="1"/>
          </p:cNvSpPr>
          <p:nvPr>
            <p:ph type="body" idx="1"/>
          </p:nvPr>
        </p:nvSpPr>
        <p:spPr>
          <a:xfrm>
            <a:off x="923925" y="4383088"/>
            <a:ext cx="5102225"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RCDA – Research Career Development Award</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95982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3125">
              <a:defRPr sz="6000" b="1">
                <a:solidFill>
                  <a:srgbClr val="000066"/>
                </a:solidFill>
                <a:latin typeface="Arial" panose="020B0604020202020204" pitchFamily="34" charset="0"/>
                <a:cs typeface="Arial" panose="020B0604020202020204" pitchFamily="34" charset="0"/>
              </a:defRPr>
            </a:lvl1pPr>
            <a:lvl2pPr marL="742950" indent="-284163" defTabSz="873125">
              <a:defRPr sz="6000" b="1">
                <a:solidFill>
                  <a:srgbClr val="000066"/>
                </a:solidFill>
                <a:latin typeface="Arial" panose="020B0604020202020204" pitchFamily="34" charset="0"/>
                <a:cs typeface="Arial" panose="020B0604020202020204" pitchFamily="34" charset="0"/>
              </a:defRPr>
            </a:lvl2pPr>
            <a:lvl3pPr marL="1143000" indent="-227013" defTabSz="873125">
              <a:defRPr sz="6000" b="1">
                <a:solidFill>
                  <a:srgbClr val="000066"/>
                </a:solidFill>
                <a:latin typeface="Arial" panose="020B0604020202020204" pitchFamily="34" charset="0"/>
                <a:cs typeface="Arial" panose="020B0604020202020204" pitchFamily="34" charset="0"/>
              </a:defRPr>
            </a:lvl3pPr>
            <a:lvl4pPr marL="1601788" indent="-227013" defTabSz="873125">
              <a:defRPr sz="6000" b="1">
                <a:solidFill>
                  <a:srgbClr val="000066"/>
                </a:solidFill>
                <a:latin typeface="Arial" panose="020B0604020202020204" pitchFamily="34" charset="0"/>
                <a:cs typeface="Arial" panose="020B0604020202020204" pitchFamily="34" charset="0"/>
              </a:defRPr>
            </a:lvl4pPr>
            <a:lvl5pPr marL="2060575" indent="-227013" defTabSz="873125">
              <a:defRPr sz="6000" b="1">
                <a:solidFill>
                  <a:srgbClr val="000066"/>
                </a:solidFill>
                <a:latin typeface="Arial" panose="020B0604020202020204" pitchFamily="34" charset="0"/>
                <a:cs typeface="Arial" panose="020B0604020202020204" pitchFamily="34" charset="0"/>
              </a:defRPr>
            </a:lvl5pPr>
            <a:lvl6pPr marL="2517775" indent="-227013" defTabSz="873125"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4975" indent="-227013" defTabSz="873125"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32175" indent="-227013" defTabSz="873125"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9375" indent="-227013" defTabSz="873125"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F132A2D9-57C4-4A49-ADA2-A7183C10A51A}" type="slidenum">
              <a:rPr lang="en-US" altLang="en-US" sz="1200" b="0">
                <a:solidFill>
                  <a:srgbClr val="000000"/>
                </a:solidFill>
              </a:rPr>
              <a:pPr/>
              <a:t>6</a:t>
            </a:fld>
            <a:endParaRPr lang="en-US" altLang="en-US" sz="1200" b="0">
              <a:solidFill>
                <a:srgbClr val="000000"/>
              </a:solidFill>
            </a:endParaRPr>
          </a:p>
        </p:txBody>
      </p:sp>
      <p:sp>
        <p:nvSpPr>
          <p:cNvPr id="188419" name="Rectangle 2"/>
          <p:cNvSpPr>
            <a:spLocks noGrp="1" noRot="1" noChangeAspect="1" noChangeArrowheads="1" noTextEdit="1"/>
          </p:cNvSpPr>
          <p:nvPr>
            <p:ph type="sldImg"/>
          </p:nvPr>
        </p:nvSpPr>
        <p:spPr>
          <a:xfrm>
            <a:off x="1166813" y="690563"/>
            <a:ext cx="4618037" cy="3463925"/>
          </a:xfrm>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i="1">
                <a:latin typeface="Arial" panose="020B0604020202020204" pitchFamily="34" charset="0"/>
                <a:ea typeface="ＭＳ Ｐゴシック" panose="020B0600070205080204" pitchFamily="34" charset="-128"/>
              </a:rPr>
              <a:t>[Animated, 1 click]</a:t>
            </a:r>
          </a:p>
        </p:txBody>
      </p:sp>
    </p:spTree>
    <p:extLst>
      <p:ext uri="{BB962C8B-B14F-4D97-AF65-F5344CB8AC3E}">
        <p14:creationId xmlns:p14="http://schemas.microsoft.com/office/powerpoint/2010/main" val="130133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2950" indent="-284163" defTabSz="930275">
              <a:spcBef>
                <a:spcPct val="30000"/>
              </a:spcBef>
              <a:defRPr sz="1200">
                <a:solidFill>
                  <a:schemeClr val="tx1"/>
                </a:solidFill>
                <a:latin typeface="Arial" panose="020B0604020202020204" pitchFamily="34" charset="0"/>
              </a:defRPr>
            </a:lvl2pPr>
            <a:lvl3pPr marL="1144588" indent="-227013" defTabSz="930275">
              <a:spcBef>
                <a:spcPct val="30000"/>
              </a:spcBef>
              <a:defRPr sz="1200">
                <a:solidFill>
                  <a:schemeClr val="tx1"/>
                </a:solidFill>
                <a:latin typeface="Arial" panose="020B0604020202020204" pitchFamily="34" charset="0"/>
              </a:defRPr>
            </a:lvl3pPr>
            <a:lvl4pPr marL="1603375" indent="-227013" defTabSz="930275">
              <a:spcBef>
                <a:spcPct val="30000"/>
              </a:spcBef>
              <a:defRPr sz="1200">
                <a:solidFill>
                  <a:schemeClr val="tx1"/>
                </a:solidFill>
                <a:latin typeface="Arial" panose="020B0604020202020204" pitchFamily="34" charset="0"/>
              </a:defRPr>
            </a:lvl4pPr>
            <a:lvl5pPr marL="2062163" indent="-227013" defTabSz="930275">
              <a:spcBef>
                <a:spcPct val="30000"/>
              </a:spcBef>
              <a:defRPr sz="1200">
                <a:solidFill>
                  <a:schemeClr val="tx1"/>
                </a:solidFill>
                <a:latin typeface="Arial" panose="020B0604020202020204" pitchFamily="34" charset="0"/>
              </a:defRPr>
            </a:lvl5pPr>
            <a:lvl6pPr marL="251936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656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3376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9096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FE1E6D-3D9A-4B0E-9BA1-7F42BDDDBAAF}" type="slidenum">
              <a:rPr lang="en-US" altLang="en-US">
                <a:solidFill>
                  <a:srgbClr val="000000"/>
                </a:solidFill>
              </a:rPr>
              <a:pPr>
                <a:spcBef>
                  <a:spcPct val="0"/>
                </a:spcBef>
              </a:pPr>
              <a:t>7</a:t>
            </a:fld>
            <a:endParaRPr lang="en-US" altLang="en-US">
              <a:solidFill>
                <a:srgbClr val="000000"/>
              </a:solidFill>
            </a:endParaRPr>
          </a:p>
        </p:txBody>
      </p:sp>
      <p:sp>
        <p:nvSpPr>
          <p:cNvPr id="190467" name="Rectangle 2"/>
          <p:cNvSpPr>
            <a:spLocks noGrp="1" noRot="1" noChangeAspect="1" noChangeArrowheads="1" noTextEdit="1"/>
          </p:cNvSpPr>
          <p:nvPr>
            <p:ph type="sldImg"/>
          </p:nvPr>
        </p:nvSpPr>
        <p:spPr>
          <a:xfrm>
            <a:off x="1165225" y="692150"/>
            <a:ext cx="4618038" cy="3463925"/>
          </a:xfrm>
          <a:ln/>
        </p:spPr>
      </p:sp>
      <p:sp>
        <p:nvSpPr>
          <p:cNvPr id="190468" name="Rectangle 3"/>
          <p:cNvSpPr>
            <a:spLocks noGrp="1" noChangeArrowheads="1"/>
          </p:cNvSpPr>
          <p:nvPr>
            <p:ph type="body" idx="1"/>
          </p:nvPr>
        </p:nvSpPr>
        <p:spPr>
          <a:xfrm>
            <a:off x="925513" y="4389438"/>
            <a:ext cx="5099050"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b="1">
              <a:latin typeface="Arial" panose="020B0604020202020204" pitchFamily="34" charset="0"/>
            </a:endParaRPr>
          </a:p>
        </p:txBody>
      </p:sp>
    </p:spTree>
    <p:extLst>
      <p:ext uri="{BB962C8B-B14F-4D97-AF65-F5344CB8AC3E}">
        <p14:creationId xmlns:p14="http://schemas.microsoft.com/office/powerpoint/2010/main" val="3220426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4163">
              <a:defRPr sz="6000" b="1">
                <a:solidFill>
                  <a:srgbClr val="000066"/>
                </a:solidFill>
                <a:latin typeface="Arial" panose="020B0604020202020204" pitchFamily="34" charset="0"/>
                <a:cs typeface="Arial" panose="020B0604020202020204" pitchFamily="34" charset="0"/>
              </a:defRPr>
            </a:lvl2pPr>
            <a:lvl3pPr marL="1143000" indent="-227013">
              <a:defRPr sz="6000" b="1">
                <a:solidFill>
                  <a:srgbClr val="000066"/>
                </a:solidFill>
                <a:latin typeface="Arial" panose="020B0604020202020204" pitchFamily="34" charset="0"/>
                <a:cs typeface="Arial" panose="020B0604020202020204" pitchFamily="34" charset="0"/>
              </a:defRPr>
            </a:lvl3pPr>
            <a:lvl4pPr marL="1601788" indent="-227013">
              <a:defRPr sz="6000" b="1">
                <a:solidFill>
                  <a:srgbClr val="000066"/>
                </a:solidFill>
                <a:latin typeface="Arial" panose="020B0604020202020204" pitchFamily="34" charset="0"/>
                <a:cs typeface="Arial" panose="020B0604020202020204" pitchFamily="34" charset="0"/>
              </a:defRPr>
            </a:lvl4pPr>
            <a:lvl5pPr marL="2060575" indent="-227013">
              <a:defRPr sz="6000" b="1">
                <a:solidFill>
                  <a:srgbClr val="000066"/>
                </a:solidFill>
                <a:latin typeface="Arial" panose="020B0604020202020204" pitchFamily="34" charset="0"/>
                <a:cs typeface="Arial" panose="020B0604020202020204" pitchFamily="34" charset="0"/>
              </a:defRPr>
            </a:lvl5pPr>
            <a:lvl6pPr marL="25177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49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321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93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A341ECEB-B4E9-4006-AE08-5FD040781ED1}" type="slidenum">
              <a:rPr lang="en-US" altLang="en-US" sz="1200" b="0">
                <a:solidFill>
                  <a:srgbClr val="000000"/>
                </a:solidFill>
              </a:rPr>
              <a:pPr/>
              <a:t>8</a:t>
            </a:fld>
            <a:endParaRPr lang="en-US" altLang="en-US" sz="1200" b="0">
              <a:solidFill>
                <a:srgbClr val="000000"/>
              </a:solidFill>
            </a:endParaRPr>
          </a:p>
        </p:txBody>
      </p:sp>
      <p:sp>
        <p:nvSpPr>
          <p:cNvPr id="191491" name="Rectangle 2"/>
          <p:cNvSpPr>
            <a:spLocks noGrp="1" noRot="1" noChangeAspect="1" noChangeArrowheads="1" noTextEdit="1"/>
          </p:cNvSpPr>
          <p:nvPr>
            <p:ph type="sldImg"/>
          </p:nvPr>
        </p:nvSpPr>
        <p:spPr>
          <a:xfrm>
            <a:off x="1165225" y="688975"/>
            <a:ext cx="4619625" cy="3465513"/>
          </a:xfrm>
          <a:ln/>
        </p:spPr>
      </p:sp>
      <p:sp>
        <p:nvSpPr>
          <p:cNvPr id="191492" name="Rectangle 3"/>
          <p:cNvSpPr>
            <a:spLocks noGrp="1" noChangeArrowheads="1"/>
          </p:cNvSpPr>
          <p:nvPr>
            <p:ph type="body" idx="1"/>
          </p:nvPr>
        </p:nvSpPr>
        <p:spPr>
          <a:xfrm>
            <a:off x="695325" y="4387850"/>
            <a:ext cx="5559425"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27 I/Cs, 24 of whom award grants</a:t>
            </a:r>
          </a:p>
        </p:txBody>
      </p:sp>
    </p:spTree>
    <p:extLst>
      <p:ext uri="{BB962C8B-B14F-4D97-AF65-F5344CB8AC3E}">
        <p14:creationId xmlns:p14="http://schemas.microsoft.com/office/powerpoint/2010/main" val="348430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2363" indent="-222250">
              <a:spcBef>
                <a:spcPct val="30000"/>
              </a:spcBef>
              <a:defRPr sz="1200">
                <a:solidFill>
                  <a:schemeClr val="tx1"/>
                </a:solidFill>
                <a:latin typeface="Arial" panose="020B0604020202020204" pitchFamily="34" charset="0"/>
              </a:defRPr>
            </a:lvl3pPr>
            <a:lvl4pPr marL="1571625" indent="-222250">
              <a:spcBef>
                <a:spcPct val="30000"/>
              </a:spcBef>
              <a:defRPr sz="1200">
                <a:solidFill>
                  <a:schemeClr val="tx1"/>
                </a:solidFill>
                <a:latin typeface="Arial" panose="020B0604020202020204" pitchFamily="34" charset="0"/>
              </a:defRPr>
            </a:lvl4pPr>
            <a:lvl5pPr marL="2019300" indent="-222250">
              <a:spcBef>
                <a:spcPct val="30000"/>
              </a:spcBef>
              <a:defRPr sz="1200">
                <a:solidFill>
                  <a:schemeClr val="tx1"/>
                </a:solidFill>
                <a:latin typeface="Arial" panose="020B0604020202020204" pitchFamily="34" charset="0"/>
              </a:defRPr>
            </a:lvl5pPr>
            <a:lvl6pPr marL="2476500" indent="-222250" eaLnBrk="0" fontAlgn="base" hangingPunct="0">
              <a:spcBef>
                <a:spcPct val="30000"/>
              </a:spcBef>
              <a:spcAft>
                <a:spcPct val="0"/>
              </a:spcAft>
              <a:defRPr sz="1200">
                <a:solidFill>
                  <a:schemeClr val="tx1"/>
                </a:solidFill>
                <a:latin typeface="Arial" panose="020B0604020202020204" pitchFamily="34" charset="0"/>
              </a:defRPr>
            </a:lvl6pPr>
            <a:lvl7pPr marL="2933700" indent="-222250" eaLnBrk="0" fontAlgn="base" hangingPunct="0">
              <a:spcBef>
                <a:spcPct val="30000"/>
              </a:spcBef>
              <a:spcAft>
                <a:spcPct val="0"/>
              </a:spcAft>
              <a:defRPr sz="1200">
                <a:solidFill>
                  <a:schemeClr val="tx1"/>
                </a:solidFill>
                <a:latin typeface="Arial" panose="020B0604020202020204" pitchFamily="34" charset="0"/>
              </a:defRPr>
            </a:lvl7pPr>
            <a:lvl8pPr marL="3390900" indent="-222250" eaLnBrk="0" fontAlgn="base" hangingPunct="0">
              <a:spcBef>
                <a:spcPct val="30000"/>
              </a:spcBef>
              <a:spcAft>
                <a:spcPct val="0"/>
              </a:spcAft>
              <a:defRPr sz="1200">
                <a:solidFill>
                  <a:schemeClr val="tx1"/>
                </a:solidFill>
                <a:latin typeface="Arial" panose="020B0604020202020204" pitchFamily="34" charset="0"/>
              </a:defRPr>
            </a:lvl8pPr>
            <a:lvl9pPr marL="3848100" indent="-2222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73BA64-91D2-4926-8BBB-E672AE4A4DB5}" type="slidenum">
              <a:rPr lang="en-US" altLang="en-US">
                <a:solidFill>
                  <a:srgbClr val="000000"/>
                </a:solidFill>
              </a:rPr>
              <a:pPr>
                <a:spcBef>
                  <a:spcPct val="0"/>
                </a:spcBef>
              </a:pPr>
              <a:t>12</a:t>
            </a:fld>
            <a:endParaRPr lang="en-US" altLang="en-US">
              <a:solidFill>
                <a:srgbClr val="000000"/>
              </a:solidFill>
            </a:endParaRPr>
          </a:p>
        </p:txBody>
      </p:sp>
    </p:spTree>
    <p:extLst>
      <p:ext uri="{BB962C8B-B14F-4D97-AF65-F5344CB8AC3E}">
        <p14:creationId xmlns:p14="http://schemas.microsoft.com/office/powerpoint/2010/main" val="298054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rgbClr val="000066"/>
                </a:solidFill>
                <a:latin typeface="Arial" panose="020B0604020202020204" pitchFamily="34" charset="0"/>
                <a:cs typeface="Arial" panose="020B0604020202020204" pitchFamily="34" charset="0"/>
              </a:defRPr>
            </a:lvl1pPr>
            <a:lvl2pPr marL="742950" indent="-284163">
              <a:defRPr sz="6000" b="1">
                <a:solidFill>
                  <a:srgbClr val="000066"/>
                </a:solidFill>
                <a:latin typeface="Arial" panose="020B0604020202020204" pitchFamily="34" charset="0"/>
                <a:cs typeface="Arial" panose="020B0604020202020204" pitchFamily="34" charset="0"/>
              </a:defRPr>
            </a:lvl2pPr>
            <a:lvl3pPr marL="1143000" indent="-227013">
              <a:defRPr sz="6000" b="1">
                <a:solidFill>
                  <a:srgbClr val="000066"/>
                </a:solidFill>
                <a:latin typeface="Arial" panose="020B0604020202020204" pitchFamily="34" charset="0"/>
                <a:cs typeface="Arial" panose="020B0604020202020204" pitchFamily="34" charset="0"/>
              </a:defRPr>
            </a:lvl3pPr>
            <a:lvl4pPr marL="1601788" indent="-227013">
              <a:defRPr sz="6000" b="1">
                <a:solidFill>
                  <a:srgbClr val="000066"/>
                </a:solidFill>
                <a:latin typeface="Arial" panose="020B0604020202020204" pitchFamily="34" charset="0"/>
                <a:cs typeface="Arial" panose="020B0604020202020204" pitchFamily="34" charset="0"/>
              </a:defRPr>
            </a:lvl4pPr>
            <a:lvl5pPr marL="2060575" indent="-227013">
              <a:defRPr sz="6000" b="1">
                <a:solidFill>
                  <a:srgbClr val="000066"/>
                </a:solidFill>
                <a:latin typeface="Arial" panose="020B0604020202020204" pitchFamily="34" charset="0"/>
                <a:cs typeface="Arial" panose="020B0604020202020204" pitchFamily="34" charset="0"/>
              </a:defRPr>
            </a:lvl5pPr>
            <a:lvl6pPr marL="25177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6pPr>
            <a:lvl7pPr marL="29749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7pPr>
            <a:lvl8pPr marL="34321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8pPr>
            <a:lvl9pPr marL="3889375" indent="-227013" eaLnBrk="0" fontAlgn="base" hangingPunct="0">
              <a:spcBef>
                <a:spcPct val="0"/>
              </a:spcBef>
              <a:spcAft>
                <a:spcPct val="0"/>
              </a:spcAft>
              <a:defRPr sz="6000" b="1">
                <a:solidFill>
                  <a:srgbClr val="000066"/>
                </a:solidFill>
                <a:latin typeface="Arial" panose="020B0604020202020204" pitchFamily="34" charset="0"/>
                <a:cs typeface="Arial" panose="020B0604020202020204" pitchFamily="34" charset="0"/>
              </a:defRPr>
            </a:lvl9pPr>
          </a:lstStyle>
          <a:p>
            <a:fld id="{E0A55F90-72C5-4DD9-96D8-A32453251514}" type="slidenum">
              <a:rPr lang="en-US" altLang="en-US" sz="1200" b="0">
                <a:solidFill>
                  <a:srgbClr val="000000"/>
                </a:solidFill>
              </a:rPr>
              <a:pPr/>
              <a:t>13</a:t>
            </a:fld>
            <a:endParaRPr lang="en-US" altLang="en-US" sz="1200" b="0">
              <a:solidFill>
                <a:srgbClr val="000000"/>
              </a:solidFill>
            </a:endParaRPr>
          </a:p>
        </p:txBody>
      </p:sp>
      <p:sp>
        <p:nvSpPr>
          <p:cNvPr id="195587" name="Rectangle 2"/>
          <p:cNvSpPr>
            <a:spLocks noGrp="1" noRot="1" noChangeAspect="1" noChangeArrowheads="1" noTextEdit="1"/>
          </p:cNvSpPr>
          <p:nvPr>
            <p:ph type="sldImg"/>
          </p:nvPr>
        </p:nvSpPr>
        <p:spPr>
          <a:xfrm>
            <a:off x="1171575" y="690563"/>
            <a:ext cx="4611688" cy="3460750"/>
          </a:xfrm>
          <a:ln/>
        </p:spPr>
      </p:sp>
      <p:sp>
        <p:nvSpPr>
          <p:cNvPr id="195588" name="Rectangle 3"/>
          <p:cNvSpPr>
            <a:spLocks noGrp="1" noChangeArrowheads="1"/>
          </p:cNvSpPr>
          <p:nvPr>
            <p:ph type="body" idx="1"/>
          </p:nvPr>
        </p:nvSpPr>
        <p:spPr>
          <a:xfrm>
            <a:off x="923925" y="4383088"/>
            <a:ext cx="5102225" cy="416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44753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2363" indent="-222250">
              <a:spcBef>
                <a:spcPct val="30000"/>
              </a:spcBef>
              <a:defRPr sz="1200">
                <a:solidFill>
                  <a:schemeClr val="tx1"/>
                </a:solidFill>
                <a:latin typeface="Arial" panose="020B0604020202020204" pitchFamily="34" charset="0"/>
              </a:defRPr>
            </a:lvl3pPr>
            <a:lvl4pPr marL="1571625" indent="-222250">
              <a:spcBef>
                <a:spcPct val="30000"/>
              </a:spcBef>
              <a:defRPr sz="1200">
                <a:solidFill>
                  <a:schemeClr val="tx1"/>
                </a:solidFill>
                <a:latin typeface="Arial" panose="020B0604020202020204" pitchFamily="34" charset="0"/>
              </a:defRPr>
            </a:lvl4pPr>
            <a:lvl5pPr marL="2019300" indent="-222250">
              <a:spcBef>
                <a:spcPct val="30000"/>
              </a:spcBef>
              <a:defRPr sz="1200">
                <a:solidFill>
                  <a:schemeClr val="tx1"/>
                </a:solidFill>
                <a:latin typeface="Arial" panose="020B0604020202020204" pitchFamily="34" charset="0"/>
              </a:defRPr>
            </a:lvl5pPr>
            <a:lvl6pPr marL="2476500" indent="-222250" eaLnBrk="0" fontAlgn="base" hangingPunct="0">
              <a:spcBef>
                <a:spcPct val="30000"/>
              </a:spcBef>
              <a:spcAft>
                <a:spcPct val="0"/>
              </a:spcAft>
              <a:defRPr sz="1200">
                <a:solidFill>
                  <a:schemeClr val="tx1"/>
                </a:solidFill>
                <a:latin typeface="Arial" panose="020B0604020202020204" pitchFamily="34" charset="0"/>
              </a:defRPr>
            </a:lvl6pPr>
            <a:lvl7pPr marL="2933700" indent="-222250" eaLnBrk="0" fontAlgn="base" hangingPunct="0">
              <a:spcBef>
                <a:spcPct val="30000"/>
              </a:spcBef>
              <a:spcAft>
                <a:spcPct val="0"/>
              </a:spcAft>
              <a:defRPr sz="1200">
                <a:solidFill>
                  <a:schemeClr val="tx1"/>
                </a:solidFill>
                <a:latin typeface="Arial" panose="020B0604020202020204" pitchFamily="34" charset="0"/>
              </a:defRPr>
            </a:lvl7pPr>
            <a:lvl8pPr marL="3390900" indent="-222250" eaLnBrk="0" fontAlgn="base" hangingPunct="0">
              <a:spcBef>
                <a:spcPct val="30000"/>
              </a:spcBef>
              <a:spcAft>
                <a:spcPct val="0"/>
              </a:spcAft>
              <a:defRPr sz="1200">
                <a:solidFill>
                  <a:schemeClr val="tx1"/>
                </a:solidFill>
                <a:latin typeface="Arial" panose="020B0604020202020204" pitchFamily="34" charset="0"/>
              </a:defRPr>
            </a:lvl8pPr>
            <a:lvl9pPr marL="3848100" indent="-2222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4E7B19-9660-425D-8A2A-5E8EF1E4B144}" type="slidenum">
              <a:rPr lang="en-US" altLang="en-US">
                <a:solidFill>
                  <a:srgbClr val="000000"/>
                </a:solidFill>
              </a:rPr>
              <a:pPr>
                <a:spcBef>
                  <a:spcPct val="0"/>
                </a:spcBef>
              </a:pPr>
              <a:t>15</a:t>
            </a:fld>
            <a:endParaRPr lang="en-US" altLang="en-US">
              <a:solidFill>
                <a:srgbClr val="000000"/>
              </a:solidFill>
            </a:endParaRPr>
          </a:p>
        </p:txBody>
      </p:sp>
    </p:spTree>
    <p:extLst>
      <p:ext uri="{BB962C8B-B14F-4D97-AF65-F5344CB8AC3E}">
        <p14:creationId xmlns:p14="http://schemas.microsoft.com/office/powerpoint/2010/main" val="2184325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0.xml"/><Relationship Id="rId7" Type="http://schemas.openxmlformats.org/officeDocument/2006/relationships/image" Target="../media/image2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2.xml"/><Relationship Id="rId5" Type="http://schemas.openxmlformats.org/officeDocument/2006/relationships/tags" Target="../tags/tag12.xml"/><Relationship Id="rId4"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9.xml"/><Relationship Id="rId4" Type="http://schemas.openxmlformats.org/officeDocument/2006/relationships/image" Target="../media/image17.emf"/></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ptjpg.jpg"/>
          <p:cNvPicPr>
            <a:picLocks noChangeAspect="1"/>
          </p:cNvPicPr>
          <p:nvPr userDrawn="1"/>
        </p:nvPicPr>
        <p:blipFill>
          <a:blip r:embed="rId2">
            <a:extLst>
              <a:ext uri="{28A0092B-C50C-407E-A947-70E740481C1C}">
                <a14:useLocalDpi xmlns:a14="http://schemas.microsoft.com/office/drawing/2010/main" val="0"/>
              </a:ext>
            </a:extLst>
          </a:blip>
          <a:srcRect r="-12956"/>
          <a:stretch>
            <a:fillRect/>
          </a:stretch>
        </p:blipFill>
        <p:spPr bwMode="auto">
          <a:xfrm>
            <a:off x="-131763" y="0"/>
            <a:ext cx="10590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988" y="6121400"/>
            <a:ext cx="39258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88" y="6038850"/>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5"/>
          <p:cNvSpPr txBox="1">
            <a:spLocks noChangeArrowheads="1"/>
          </p:cNvSpPr>
          <p:nvPr userDrawn="1"/>
        </p:nvSpPr>
        <p:spPr bwMode="auto">
          <a:xfrm>
            <a:off x="2012950" y="6580188"/>
            <a:ext cx="25479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b="1">
                <a:solidFill>
                  <a:srgbClr val="000066"/>
                </a:solidFill>
                <a:latin typeface="Arial" charset="0"/>
                <a:cs typeface="Arial" charset="0"/>
              </a:defRPr>
            </a:lvl1pPr>
            <a:lvl2pPr marL="742950" indent="-285750" eaLnBrk="0" hangingPunct="0">
              <a:defRPr sz="6000" b="1">
                <a:solidFill>
                  <a:srgbClr val="000066"/>
                </a:solidFill>
                <a:latin typeface="Arial" charset="0"/>
                <a:cs typeface="Arial" charset="0"/>
              </a:defRPr>
            </a:lvl2pPr>
            <a:lvl3pPr marL="1143000" indent="-228600" eaLnBrk="0" hangingPunct="0">
              <a:defRPr sz="6000" b="1">
                <a:solidFill>
                  <a:srgbClr val="000066"/>
                </a:solidFill>
                <a:latin typeface="Arial" charset="0"/>
                <a:cs typeface="Arial" charset="0"/>
              </a:defRPr>
            </a:lvl3pPr>
            <a:lvl4pPr marL="1600200" indent="-228600" eaLnBrk="0" hangingPunct="0">
              <a:defRPr sz="6000" b="1">
                <a:solidFill>
                  <a:srgbClr val="000066"/>
                </a:solidFill>
                <a:latin typeface="Arial" charset="0"/>
                <a:cs typeface="Arial" charset="0"/>
              </a:defRPr>
            </a:lvl4pPr>
            <a:lvl5pPr marL="2057400" indent="-228600" eaLnBrk="0" hangingPunct="0">
              <a:defRPr sz="6000" b="1">
                <a:solidFill>
                  <a:srgbClr val="000066"/>
                </a:solidFill>
                <a:latin typeface="Arial" charset="0"/>
                <a:cs typeface="Arial" charset="0"/>
              </a:defRPr>
            </a:lvl5pPr>
            <a:lvl6pPr marL="2514600" indent="-228600" eaLnBrk="0" fontAlgn="base" hangingPunct="0">
              <a:spcBef>
                <a:spcPct val="0"/>
              </a:spcBef>
              <a:spcAft>
                <a:spcPct val="0"/>
              </a:spcAft>
              <a:defRPr sz="6000" b="1">
                <a:solidFill>
                  <a:srgbClr val="000066"/>
                </a:solidFill>
                <a:latin typeface="Arial" charset="0"/>
                <a:cs typeface="Arial" charset="0"/>
              </a:defRPr>
            </a:lvl6pPr>
            <a:lvl7pPr marL="2971800" indent="-228600" eaLnBrk="0" fontAlgn="base" hangingPunct="0">
              <a:spcBef>
                <a:spcPct val="0"/>
              </a:spcBef>
              <a:spcAft>
                <a:spcPct val="0"/>
              </a:spcAft>
              <a:defRPr sz="6000" b="1">
                <a:solidFill>
                  <a:srgbClr val="000066"/>
                </a:solidFill>
                <a:latin typeface="Arial" charset="0"/>
                <a:cs typeface="Arial" charset="0"/>
              </a:defRPr>
            </a:lvl7pPr>
            <a:lvl8pPr marL="3429000" indent="-228600" eaLnBrk="0" fontAlgn="base" hangingPunct="0">
              <a:spcBef>
                <a:spcPct val="0"/>
              </a:spcBef>
              <a:spcAft>
                <a:spcPct val="0"/>
              </a:spcAft>
              <a:defRPr sz="6000" b="1">
                <a:solidFill>
                  <a:srgbClr val="000066"/>
                </a:solidFill>
                <a:latin typeface="Arial" charset="0"/>
                <a:cs typeface="Arial" charset="0"/>
              </a:defRPr>
            </a:lvl8pPr>
            <a:lvl9pPr marL="3886200" indent="-228600" eaLnBrk="0" fontAlgn="base" hangingPunct="0">
              <a:spcBef>
                <a:spcPct val="0"/>
              </a:spcBef>
              <a:spcAft>
                <a:spcPct val="0"/>
              </a:spcAft>
              <a:defRPr sz="6000" b="1">
                <a:solidFill>
                  <a:srgbClr val="000066"/>
                </a:solidFill>
                <a:latin typeface="Arial" charset="0"/>
                <a:cs typeface="Arial" charset="0"/>
              </a:defRPr>
            </a:lvl9pPr>
          </a:lstStyle>
          <a:p>
            <a:pPr eaLnBrk="1" hangingPunct="1">
              <a:defRPr/>
            </a:pPr>
            <a:r>
              <a:rPr lang="en-US" altLang="en-US" sz="1100" i="1">
                <a:solidFill>
                  <a:schemeClr val="bg1"/>
                </a:solidFill>
                <a:latin typeface="Helvetica" pitchFamily="34" charset="0"/>
              </a:rPr>
              <a:t>Office of Extramural Programs</a:t>
            </a:r>
            <a:endParaRPr lang="en-US" altLang="en-US" sz="1100" i="1">
              <a:solidFill>
                <a:schemeClr val="bg1"/>
              </a:solidFill>
            </a:endParaRPr>
          </a:p>
        </p:txBody>
      </p:sp>
      <p:sp>
        <p:nvSpPr>
          <p:cNvPr id="2" name="Title 1"/>
          <p:cNvSpPr>
            <a:spLocks noGrp="1"/>
          </p:cNvSpPr>
          <p:nvPr>
            <p:ph type="ctrTitle"/>
          </p:nvPr>
        </p:nvSpPr>
        <p:spPr>
          <a:xfrm>
            <a:off x="-77304" y="474529"/>
            <a:ext cx="5994215" cy="3782281"/>
          </a:xfrm>
        </p:spPr>
        <p:txBody>
          <a:bodyPr anchor="ctr"/>
          <a:lstStyle>
            <a:lvl1pPr>
              <a:lnSpc>
                <a:spcPct val="100000"/>
              </a:lnSpc>
              <a:defRPr sz="4400" spc="-8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800600"/>
            <a:ext cx="6858000" cy="914400"/>
          </a:xfrm>
        </p:spPr>
        <p:txBody>
          <a:bodyPr>
            <a:noAutofit/>
          </a:bodyPr>
          <a:lstStyle>
            <a:lvl1pPr marL="0" indent="0" algn="l">
              <a:buNone/>
              <a:defRPr sz="2800" b="0" cap="all" spc="120" baseline="0">
                <a:solidFill>
                  <a:schemeClr val="accent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0509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447" y="1978444"/>
            <a:ext cx="8090115" cy="1332647"/>
          </a:xfrm>
        </p:spPr>
        <p:txBody>
          <a:bodyPr anchor="t">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480447" y="3444240"/>
            <a:ext cx="8090115" cy="10566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385808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pic>
        <p:nvPicPr>
          <p:cNvPr id="3" name="image1.pn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0" y="0"/>
            <a:ext cx="91440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2.png"/>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bwMode="auto">
          <a:xfrm>
            <a:off x="268288" y="6386513"/>
            <a:ext cx="1549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75" name="Shape 175"/>
          <p:cNvSpPr>
            <a:spLocks noGrp="1"/>
          </p:cNvSpPr>
          <p:nvPr>
            <p:ph type="title"/>
            <p:custDataLst>
              <p:tags r:id="rId3"/>
            </p:custDataLst>
          </p:nvPr>
        </p:nvSpPr>
        <p:spPr>
          <a:xfrm>
            <a:off x="687628" y="-170559"/>
            <a:ext cx="7999171" cy="1143001"/>
          </a:xfrm>
          <a:prstGeom prst="rect">
            <a:avLst/>
          </a:prstGeom>
        </p:spPr>
        <p:txBody>
          <a:bodyPr lIns="45719" tIns="45719" rIns="45719" bIns="45719">
            <a:normAutofit/>
          </a:bodyPr>
          <a:lstStyle>
            <a:lvl1pPr algn="l">
              <a:defRPr sz="3200" b="1">
                <a:solidFill>
                  <a:schemeClr val="bg1"/>
                </a:solidFill>
                <a:latin typeface="Calibri" panose="020F0502020204030204" pitchFamily="34" charset="0"/>
              </a:defRPr>
            </a:lvl1pPr>
          </a:lstStyle>
          <a:p>
            <a:pPr lvl="0"/>
            <a:r>
              <a:t>Title Text</a:t>
            </a:r>
          </a:p>
        </p:txBody>
      </p:sp>
      <p:sp>
        <p:nvSpPr>
          <p:cNvPr id="5" name="Shape 176"/>
          <p:cNvSpPr>
            <a:spLocks noGrp="1"/>
          </p:cNvSpPr>
          <p:nvPr>
            <p:ph type="sldNum" sz="quarter" idx="10"/>
            <p:custDataLst>
              <p:tags r:id="rId4"/>
            </p:custDataLst>
          </p:nvPr>
        </p:nvSpPr>
        <p:spPr>
          <a:xfrm>
            <a:off x="6918325" y="6586538"/>
            <a:ext cx="2133600" cy="269875"/>
          </a:xfrm>
          <a:ln w="12700">
            <a:miter lim="400000"/>
          </a:ln>
        </p:spPr>
        <p:txBody>
          <a:bodyPr lIns="45719" tIns="45719" rIns="45719" bIns="45719"/>
          <a:lstStyle>
            <a:lvl1pPr defTabSz="457200" eaLnBrk="0" hangingPunct="0">
              <a:defRPr>
                <a:latin typeface="Arial" panose="020B0604020202020204" pitchFamily="34" charset="0"/>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8212F65B-DF9D-48B0-96F3-E3B78886FBA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cs typeface="Arial"/>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cs typeface="Arial"/>
            </a:endParaRPr>
          </a:p>
        </p:txBody>
      </p:sp>
      <p:sp>
        <p:nvSpPr>
          <p:cNvPr id="6" name="Text Placeholder 5">
            <a:extLst>
              <a:ext uri="{FF2B5EF4-FFF2-40B4-BE49-F238E27FC236}">
                <a16:creationId xmlns:a16="http://schemas.microsoft.com/office/drawing/2014/main" id="{4225F2D4-84E6-455E-A096-41E9B30F4D2A}"/>
              </a:ext>
            </a:extLst>
          </p:cNvPr>
          <p:cNvSpPr>
            <a:spLocks noGrp="1"/>
          </p:cNvSpPr>
          <p:nvPr>
            <p:ph type="body" sz="quarter" idx="11"/>
            <p:custDataLst>
              <p:tags r:id="rId5"/>
            </p:custDataLst>
          </p:nvPr>
        </p:nvSpPr>
        <p:spPr>
          <a:xfrm>
            <a:off x="687628" y="1429305"/>
            <a:ext cx="7630749" cy="45364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529082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Break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53360"/>
            <a:ext cx="6858000" cy="1971040"/>
          </a:xfrm>
        </p:spPr>
        <p:txBody>
          <a:bodyPr anchor="t">
            <a:normAutofit/>
          </a:bodyPr>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1143000" y="4826000"/>
            <a:ext cx="6858000" cy="17672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76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pic>
        <p:nvPicPr>
          <p:cNvPr id="4"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34086"/>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418082"/>
            <a:ext cx="7886700" cy="40789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884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09639"/>
            <a:ext cx="7886700"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628650" y="2370138"/>
            <a:ext cx="38862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4629150" y="2370138"/>
            <a:ext cx="3886200" cy="37707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217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hoto/Figur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Picture Placeholder 2"/>
          <p:cNvSpPr>
            <a:spLocks noGrp="1" noChangeAspect="1"/>
          </p:cNvSpPr>
          <p:nvPr>
            <p:ph type="pic" idx="1"/>
          </p:nvPr>
        </p:nvSpPr>
        <p:spPr>
          <a:xfrm>
            <a:off x="3887391" y="944563"/>
            <a:ext cx="4629150" cy="514822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6" name="Text Placeholder 3"/>
          <p:cNvSpPr>
            <a:spLocks noGrp="1"/>
          </p:cNvSpPr>
          <p:nvPr>
            <p:ph type="body" sz="half" idx="2"/>
          </p:nvPr>
        </p:nvSpPr>
        <p:spPr>
          <a:xfrm>
            <a:off x="629841" y="2544763"/>
            <a:ext cx="2949178" cy="35480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37842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Photo">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Content Placeholder 2"/>
          <p:cNvSpPr>
            <a:spLocks noGrp="1"/>
          </p:cNvSpPr>
          <p:nvPr>
            <p:ph idx="1"/>
          </p:nvPr>
        </p:nvSpPr>
        <p:spPr>
          <a:xfrm>
            <a:off x="3887391" y="944563"/>
            <a:ext cx="4629150"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half" idx="2"/>
          </p:nvPr>
        </p:nvSpPr>
        <p:spPr>
          <a:xfrm>
            <a:off x="629841" y="2544763"/>
            <a:ext cx="2949178" cy="35865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9427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e Two Lists/Figures">
    <p:spTree>
      <p:nvGrpSpPr>
        <p:cNvPr id="1" name=""/>
        <p:cNvGrpSpPr/>
        <p:nvPr/>
      </p:nvGrpSpPr>
      <p:grpSpPr>
        <a:xfrm>
          <a:off x="0" y="0"/>
          <a:ext cx="0" cy="0"/>
          <a:chOff x="0" y="0"/>
          <a:chExt cx="0" cy="0"/>
        </a:xfrm>
      </p:grpSpPr>
      <p:pic>
        <p:nvPicPr>
          <p:cNvPr id="9"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a:spLocks noGrp="1"/>
          </p:cNvSpPr>
          <p:nvPr>
            <p:ph type="body" idx="1"/>
          </p:nvPr>
        </p:nvSpPr>
        <p:spPr>
          <a:xfrm>
            <a:off x="629842" y="111327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629842" y="193718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29150" y="11132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29150" y="193718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286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3"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52267"/>
            <a:ext cx="78867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69221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85446"/>
            <a:ext cx="7886700" cy="1325563"/>
          </a:xfrm>
        </p:spPr>
        <p:txBody>
          <a:bodyPr/>
          <a:lstStyle>
            <a:lvl1pPr>
              <a:defRPr>
                <a:solidFill>
                  <a:srgbClr val="345884"/>
                </a:solidFill>
              </a:defRPr>
            </a:lvl1pPr>
          </a:lstStyle>
          <a:p>
            <a:r>
              <a:rPr lang="en-US" dirty="0"/>
              <a:t>Click to edit Master title style</a:t>
            </a:r>
          </a:p>
        </p:txBody>
      </p:sp>
    </p:spTree>
    <p:extLst>
      <p:ext uri="{BB962C8B-B14F-4D97-AF65-F5344CB8AC3E}">
        <p14:creationId xmlns:p14="http://schemas.microsoft.com/office/powerpoint/2010/main" val="996082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otated">
    <p:spTree>
      <p:nvGrpSpPr>
        <p:cNvPr id="1" name=""/>
        <p:cNvGrpSpPr/>
        <p:nvPr/>
      </p:nvGrpSpPr>
      <p:grpSpPr>
        <a:xfrm>
          <a:off x="0" y="0"/>
          <a:ext cx="0" cy="0"/>
          <a:chOff x="0" y="0"/>
          <a:chExt cx="0" cy="0"/>
        </a:xfrm>
      </p:grpSpPr>
      <p:pic>
        <p:nvPicPr>
          <p:cNvPr id="5"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itle 1"/>
          <p:cNvSpPr>
            <a:spLocks noGrp="1"/>
          </p:cNvSpPr>
          <p:nvPr>
            <p:ph type="title" orient="vert"/>
          </p:nvPr>
        </p:nvSpPr>
        <p:spPr>
          <a:xfrm>
            <a:off x="6543675" y="943275"/>
            <a:ext cx="1971675" cy="5233687"/>
          </a:xfrm>
        </p:spPr>
        <p:txBody>
          <a:bodyPr vert="eaVert"/>
          <a:lstStyle/>
          <a:p>
            <a:r>
              <a:rPr lang="en-US"/>
              <a:t>Click to edit Master title style</a:t>
            </a:r>
            <a:endParaRPr lang="en-US" dirty="0"/>
          </a:p>
        </p:txBody>
      </p:sp>
      <p:sp>
        <p:nvSpPr>
          <p:cNvPr id="4" name="Vertical Text Placeholder 2"/>
          <p:cNvSpPr>
            <a:spLocks noGrp="1"/>
          </p:cNvSpPr>
          <p:nvPr>
            <p:ph type="body" orient="vert" idx="1"/>
          </p:nvPr>
        </p:nvSpPr>
        <p:spPr>
          <a:xfrm>
            <a:off x="628650" y="943276"/>
            <a:ext cx="5800725" cy="52336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460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51794" cy="437356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fld id="{F37B3F5E-003A-44D2-A6A4-1B3E2EBA2977}" type="datetime4">
              <a:rPr lang="en-US"/>
              <a:pPr>
                <a:defRPr/>
              </a:pPr>
              <a:t>June 28, 2018</a:t>
            </a:fld>
            <a:endParaRPr lang="en-US"/>
          </a:p>
        </p:txBody>
      </p:sp>
      <p:sp>
        <p:nvSpPr>
          <p:cNvPr id="5" name="Footer Placeholder 4"/>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9D07E7E-3CD1-47BB-B702-1D31E8B7B3C0}" type="slidenum">
              <a:rPr lang="en-US" altLang="en-US"/>
              <a:pPr/>
              <a:t>‹#›</a:t>
            </a:fld>
            <a:endParaRPr lang="en-US" altLang="en-US"/>
          </a:p>
        </p:txBody>
      </p:sp>
    </p:spTree>
    <p:extLst>
      <p:ext uri="{BB962C8B-B14F-4D97-AF65-F5344CB8AC3E}">
        <p14:creationId xmlns:p14="http://schemas.microsoft.com/office/powerpoint/2010/main" val="1812877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otated Lis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r="69901"/>
          <a:stretch>
            <a:fillRect/>
          </a:stretch>
        </p:blipFill>
        <p:spPr bwMode="auto">
          <a:xfrm>
            <a:off x="0" y="0"/>
            <a:ext cx="275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0438" y="671639"/>
            <a:ext cx="2105266" cy="1873124"/>
          </a:xfrm>
        </p:spPr>
        <p:txBody>
          <a:bodyPr anchor="b"/>
          <a:lstStyle>
            <a:lvl1pPr>
              <a:defRPr sz="3200"/>
            </a:lvl1pPr>
          </a:lstStyle>
          <a:p>
            <a:r>
              <a:rPr lang="en-US" dirty="0"/>
              <a:t>Click to edit Master title style</a:t>
            </a:r>
          </a:p>
        </p:txBody>
      </p:sp>
      <p:sp>
        <p:nvSpPr>
          <p:cNvPr id="9" name="Content Placeholder 2"/>
          <p:cNvSpPr>
            <a:spLocks noGrp="1"/>
          </p:cNvSpPr>
          <p:nvPr>
            <p:ph idx="1"/>
          </p:nvPr>
        </p:nvSpPr>
        <p:spPr>
          <a:xfrm>
            <a:off x="3058788" y="944563"/>
            <a:ext cx="5640149"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2"/>
          </p:nvPr>
        </p:nvSpPr>
        <p:spPr>
          <a:xfrm>
            <a:off x="330437" y="2544763"/>
            <a:ext cx="2105267" cy="35865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8632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305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xfrm>
            <a:off x="152400" y="6324600"/>
            <a:ext cx="762000" cy="366713"/>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fld id="{4489C56E-84E7-4E90-A13F-020E322AF034}" type="slidenum">
              <a:rPr lang="en-US" altLang="en-US"/>
              <a:pPr/>
              <a:t>‹#›</a:t>
            </a:fld>
            <a:endParaRPr lang="en-US" altLang="en-US"/>
          </a:p>
        </p:txBody>
      </p:sp>
    </p:spTree>
    <p:extLst>
      <p:ext uri="{BB962C8B-B14F-4D97-AF65-F5344CB8AC3E}">
        <p14:creationId xmlns:p14="http://schemas.microsoft.com/office/powerpoint/2010/main" val="239865236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447" y="1978444"/>
            <a:ext cx="8090115" cy="1332647"/>
          </a:xfrm>
        </p:spPr>
        <p:txBody>
          <a:bodyPr anchor="t">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480447" y="3444240"/>
            <a:ext cx="8090115" cy="10566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5380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reak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53360"/>
            <a:ext cx="6858000" cy="1971040"/>
          </a:xfrm>
        </p:spPr>
        <p:txBody>
          <a:bodyPr anchor="t">
            <a:normAutofit/>
          </a:bodyPr>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1143000" y="4826000"/>
            <a:ext cx="6858000" cy="17672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22949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pic>
        <p:nvPicPr>
          <p:cNvPr id="4"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34086"/>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418082"/>
            <a:ext cx="7886700" cy="40789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883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09639"/>
            <a:ext cx="7886700"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628650" y="2370138"/>
            <a:ext cx="38862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4629150" y="2370138"/>
            <a:ext cx="3886200" cy="37707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749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Photo/Figur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Picture Placeholder 2"/>
          <p:cNvSpPr>
            <a:spLocks noGrp="1" noChangeAspect="1"/>
          </p:cNvSpPr>
          <p:nvPr>
            <p:ph type="pic" idx="1"/>
          </p:nvPr>
        </p:nvSpPr>
        <p:spPr>
          <a:xfrm>
            <a:off x="3887391" y="944563"/>
            <a:ext cx="4629150" cy="514822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6" name="Text Placeholder 3"/>
          <p:cNvSpPr>
            <a:spLocks noGrp="1"/>
          </p:cNvSpPr>
          <p:nvPr>
            <p:ph type="body" sz="half" idx="2"/>
          </p:nvPr>
        </p:nvSpPr>
        <p:spPr>
          <a:xfrm>
            <a:off x="629841" y="2544763"/>
            <a:ext cx="2949178" cy="35480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1643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Photo">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Content Placeholder 2"/>
          <p:cNvSpPr>
            <a:spLocks noGrp="1"/>
          </p:cNvSpPr>
          <p:nvPr>
            <p:ph idx="1"/>
          </p:nvPr>
        </p:nvSpPr>
        <p:spPr>
          <a:xfrm>
            <a:off x="3887391" y="944563"/>
            <a:ext cx="4629150"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half" idx="2"/>
          </p:nvPr>
        </p:nvSpPr>
        <p:spPr>
          <a:xfrm>
            <a:off x="629841" y="2544763"/>
            <a:ext cx="2949178" cy="35865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194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e Two Lists/Figures">
    <p:spTree>
      <p:nvGrpSpPr>
        <p:cNvPr id="1" name=""/>
        <p:cNvGrpSpPr/>
        <p:nvPr/>
      </p:nvGrpSpPr>
      <p:grpSpPr>
        <a:xfrm>
          <a:off x="0" y="0"/>
          <a:ext cx="0" cy="0"/>
          <a:chOff x="0" y="0"/>
          <a:chExt cx="0" cy="0"/>
        </a:xfrm>
      </p:grpSpPr>
      <p:pic>
        <p:nvPicPr>
          <p:cNvPr id="9"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a:spLocks noGrp="1"/>
          </p:cNvSpPr>
          <p:nvPr>
            <p:ph type="body" idx="1"/>
          </p:nvPr>
        </p:nvSpPr>
        <p:spPr>
          <a:xfrm>
            <a:off x="629842" y="111327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629842" y="193718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29150" y="11132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29150" y="193718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984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3"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52267"/>
            <a:ext cx="78867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89383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74952" y="363984"/>
            <a:ext cx="7772400" cy="4321175"/>
          </a:xfrm>
        </p:spPr>
        <p:txBody>
          <a:bodyPr anchor="b"/>
          <a:lstStyle>
            <a:lvl1pPr>
              <a:defRPr lang="en-US" sz="4400" b="1" spc="-80" dirty="0">
                <a:solidFill>
                  <a:srgbClr val="65666A"/>
                </a:solidFill>
              </a:defRPr>
            </a:lvl1pPr>
          </a:lstStyle>
          <a:p>
            <a:pPr lvl="0"/>
            <a:r>
              <a:rPr lang="en-US"/>
              <a:t>Click to edit Master title style</a:t>
            </a:r>
            <a:endParaRPr lang="en-US" dirty="0"/>
          </a:p>
        </p:txBody>
      </p:sp>
      <p:sp>
        <p:nvSpPr>
          <p:cNvPr id="3" name="Text Placeholder 2"/>
          <p:cNvSpPr>
            <a:spLocks noGrp="1"/>
          </p:cNvSpPr>
          <p:nvPr>
            <p:ph type="body" idx="1"/>
          </p:nvPr>
        </p:nvSpPr>
        <p:spPr>
          <a:xfrm>
            <a:off x="474952" y="4702175"/>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77C8089-72C1-447E-8DB0-3BCDF5834E1B}" type="datetime4">
              <a:rPr lang="en-US"/>
              <a:pPr>
                <a:defRPr/>
              </a:pPr>
              <a:t>June 28, 2018</a:t>
            </a:fld>
            <a:endParaRPr lang="en-US" dirty="0"/>
          </a:p>
        </p:txBody>
      </p:sp>
      <p:sp>
        <p:nvSpPr>
          <p:cNvPr id="5" name="Slide Number Placeholder 5"/>
          <p:cNvSpPr>
            <a:spLocks noGrp="1"/>
          </p:cNvSpPr>
          <p:nvPr>
            <p:ph type="sldNum" sz="quarter" idx="11"/>
          </p:nvPr>
        </p:nvSpPr>
        <p:spPr/>
        <p:txBody>
          <a:bodyPr/>
          <a:lstStyle>
            <a:lvl1pPr>
              <a:defRPr/>
            </a:lvl1pPr>
          </a:lstStyle>
          <a:p>
            <a:fld id="{393A2F29-059A-42F6-BE65-EF14DE70E89E}" type="slidenum">
              <a:rPr lang="en-US" altLang="en-US"/>
              <a:pPr/>
              <a:t>‹#›</a:t>
            </a:fld>
            <a:endParaRPr lang="en-US" altLang="en-US"/>
          </a:p>
        </p:txBody>
      </p:sp>
    </p:spTree>
    <p:extLst>
      <p:ext uri="{BB962C8B-B14F-4D97-AF65-F5344CB8AC3E}">
        <p14:creationId xmlns:p14="http://schemas.microsoft.com/office/powerpoint/2010/main" val="2646581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85446"/>
            <a:ext cx="7886700" cy="1325563"/>
          </a:xfrm>
        </p:spPr>
        <p:txBody>
          <a:bodyPr/>
          <a:lstStyle>
            <a:lvl1pPr>
              <a:defRPr>
                <a:solidFill>
                  <a:srgbClr val="345884"/>
                </a:solidFill>
              </a:defRPr>
            </a:lvl1pPr>
          </a:lstStyle>
          <a:p>
            <a:r>
              <a:rPr lang="en-US" dirty="0"/>
              <a:t>Click to edit Master title style</a:t>
            </a:r>
          </a:p>
        </p:txBody>
      </p:sp>
    </p:spTree>
    <p:extLst>
      <p:ext uri="{BB962C8B-B14F-4D97-AF65-F5344CB8AC3E}">
        <p14:creationId xmlns:p14="http://schemas.microsoft.com/office/powerpoint/2010/main" val="208691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tated">
    <p:spTree>
      <p:nvGrpSpPr>
        <p:cNvPr id="1" name=""/>
        <p:cNvGrpSpPr/>
        <p:nvPr/>
      </p:nvGrpSpPr>
      <p:grpSpPr>
        <a:xfrm>
          <a:off x="0" y="0"/>
          <a:ext cx="0" cy="0"/>
          <a:chOff x="0" y="0"/>
          <a:chExt cx="0" cy="0"/>
        </a:xfrm>
      </p:grpSpPr>
      <p:pic>
        <p:nvPicPr>
          <p:cNvPr id="5"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itle 1"/>
          <p:cNvSpPr>
            <a:spLocks noGrp="1"/>
          </p:cNvSpPr>
          <p:nvPr>
            <p:ph type="title" orient="vert"/>
          </p:nvPr>
        </p:nvSpPr>
        <p:spPr>
          <a:xfrm>
            <a:off x="6543675" y="943275"/>
            <a:ext cx="1971675" cy="5233687"/>
          </a:xfrm>
        </p:spPr>
        <p:txBody>
          <a:bodyPr vert="eaVert"/>
          <a:lstStyle/>
          <a:p>
            <a:r>
              <a:rPr lang="en-US"/>
              <a:t>Click to edit Master title style</a:t>
            </a:r>
            <a:endParaRPr lang="en-US" dirty="0"/>
          </a:p>
        </p:txBody>
      </p:sp>
      <p:sp>
        <p:nvSpPr>
          <p:cNvPr id="4" name="Vertical Text Placeholder 2"/>
          <p:cNvSpPr>
            <a:spLocks noGrp="1"/>
          </p:cNvSpPr>
          <p:nvPr>
            <p:ph type="body" orient="vert" idx="1"/>
          </p:nvPr>
        </p:nvSpPr>
        <p:spPr>
          <a:xfrm>
            <a:off x="628650" y="943276"/>
            <a:ext cx="5800725" cy="52336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5341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Rotated Lis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r="69901"/>
          <a:stretch>
            <a:fillRect/>
          </a:stretch>
        </p:blipFill>
        <p:spPr bwMode="auto">
          <a:xfrm>
            <a:off x="0" y="0"/>
            <a:ext cx="275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0438" y="671639"/>
            <a:ext cx="2105266" cy="1873124"/>
          </a:xfrm>
        </p:spPr>
        <p:txBody>
          <a:bodyPr anchor="b"/>
          <a:lstStyle>
            <a:lvl1pPr>
              <a:defRPr sz="3200"/>
            </a:lvl1pPr>
          </a:lstStyle>
          <a:p>
            <a:r>
              <a:rPr lang="en-US" dirty="0"/>
              <a:t>Click to edit Master title style</a:t>
            </a:r>
          </a:p>
        </p:txBody>
      </p:sp>
      <p:sp>
        <p:nvSpPr>
          <p:cNvPr id="9" name="Content Placeholder 2"/>
          <p:cNvSpPr>
            <a:spLocks noGrp="1"/>
          </p:cNvSpPr>
          <p:nvPr>
            <p:ph idx="1"/>
          </p:nvPr>
        </p:nvSpPr>
        <p:spPr>
          <a:xfrm>
            <a:off x="3058788" y="944563"/>
            <a:ext cx="5640149"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2"/>
          </p:nvPr>
        </p:nvSpPr>
        <p:spPr>
          <a:xfrm>
            <a:off x="330437" y="2544763"/>
            <a:ext cx="2105267" cy="35865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57509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447" y="1978444"/>
            <a:ext cx="8090115" cy="1332647"/>
          </a:xfrm>
        </p:spPr>
        <p:txBody>
          <a:bodyPr anchor="t">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480447" y="3444240"/>
            <a:ext cx="8090115" cy="10566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00001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reak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53360"/>
            <a:ext cx="6858000" cy="1971040"/>
          </a:xfrm>
        </p:spPr>
        <p:txBody>
          <a:bodyPr anchor="t">
            <a:normAutofit/>
          </a:bodyPr>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1143000" y="4826000"/>
            <a:ext cx="6858000" cy="17672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22333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pic>
        <p:nvPicPr>
          <p:cNvPr id="4"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34086"/>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418082"/>
            <a:ext cx="7886700" cy="40789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9215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09639"/>
            <a:ext cx="7886700"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628650" y="2370138"/>
            <a:ext cx="38862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4629150" y="2370138"/>
            <a:ext cx="3886200" cy="37707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4102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Photo/Figur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Picture Placeholder 2"/>
          <p:cNvSpPr>
            <a:spLocks noGrp="1" noChangeAspect="1"/>
          </p:cNvSpPr>
          <p:nvPr>
            <p:ph type="pic" idx="1"/>
          </p:nvPr>
        </p:nvSpPr>
        <p:spPr>
          <a:xfrm>
            <a:off x="3887391" y="944563"/>
            <a:ext cx="4629150" cy="514822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6" name="Text Placeholder 3"/>
          <p:cNvSpPr>
            <a:spLocks noGrp="1"/>
          </p:cNvSpPr>
          <p:nvPr>
            <p:ph type="body" sz="half" idx="2"/>
          </p:nvPr>
        </p:nvSpPr>
        <p:spPr>
          <a:xfrm>
            <a:off x="629841" y="2544763"/>
            <a:ext cx="2949178" cy="35480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91412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Text/Photo">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Content Placeholder 2"/>
          <p:cNvSpPr>
            <a:spLocks noGrp="1"/>
          </p:cNvSpPr>
          <p:nvPr>
            <p:ph idx="1"/>
          </p:nvPr>
        </p:nvSpPr>
        <p:spPr>
          <a:xfrm>
            <a:off x="3887391" y="944563"/>
            <a:ext cx="4629150"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half" idx="2"/>
          </p:nvPr>
        </p:nvSpPr>
        <p:spPr>
          <a:xfrm>
            <a:off x="629841" y="2544763"/>
            <a:ext cx="2949178" cy="35865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18365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e Two Lists/Figures">
    <p:spTree>
      <p:nvGrpSpPr>
        <p:cNvPr id="1" name=""/>
        <p:cNvGrpSpPr/>
        <p:nvPr/>
      </p:nvGrpSpPr>
      <p:grpSpPr>
        <a:xfrm>
          <a:off x="0" y="0"/>
          <a:ext cx="0" cy="0"/>
          <a:chOff x="0" y="0"/>
          <a:chExt cx="0" cy="0"/>
        </a:xfrm>
      </p:grpSpPr>
      <p:pic>
        <p:nvPicPr>
          <p:cNvPr id="9"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a:spLocks noGrp="1"/>
          </p:cNvSpPr>
          <p:nvPr>
            <p:ph type="body" idx="1"/>
          </p:nvPr>
        </p:nvSpPr>
        <p:spPr>
          <a:xfrm>
            <a:off x="629842" y="111327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629842" y="193718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29150" y="11132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29150" y="193718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216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pPr>
              <a:defRPr/>
            </a:pPr>
            <a:fld id="{F7721521-26DD-4F13-B86C-24B6B518DA5B}" type="datetime4">
              <a:rPr lang="en-US"/>
              <a:pPr>
                <a:defRPr/>
              </a:pPr>
              <a:t>June 28, 2018</a:t>
            </a:fld>
            <a:endParaRPr lang="en-US"/>
          </a:p>
        </p:txBody>
      </p:sp>
      <p:sp>
        <p:nvSpPr>
          <p:cNvPr id="6" name="Footer Placeholder 5"/>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245A739-5B05-475F-A316-AEE6005C6DB9}" type="slidenum">
              <a:rPr lang="en-US" altLang="en-US"/>
              <a:pPr/>
              <a:t>‹#›</a:t>
            </a:fld>
            <a:endParaRPr lang="en-US" altLang="en-US"/>
          </a:p>
        </p:txBody>
      </p:sp>
    </p:spTree>
    <p:extLst>
      <p:ext uri="{BB962C8B-B14F-4D97-AF65-F5344CB8AC3E}">
        <p14:creationId xmlns:p14="http://schemas.microsoft.com/office/powerpoint/2010/main" val="3301993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3"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52267"/>
            <a:ext cx="78867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56348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85446"/>
            <a:ext cx="7886700" cy="1325563"/>
          </a:xfrm>
        </p:spPr>
        <p:txBody>
          <a:bodyPr/>
          <a:lstStyle>
            <a:lvl1pPr>
              <a:defRPr>
                <a:solidFill>
                  <a:srgbClr val="345884"/>
                </a:solidFill>
              </a:defRPr>
            </a:lvl1pPr>
          </a:lstStyle>
          <a:p>
            <a:r>
              <a:rPr lang="en-US" dirty="0"/>
              <a:t>Click to edit Master title style</a:t>
            </a:r>
          </a:p>
        </p:txBody>
      </p:sp>
    </p:spTree>
    <p:extLst>
      <p:ext uri="{BB962C8B-B14F-4D97-AF65-F5344CB8AC3E}">
        <p14:creationId xmlns:p14="http://schemas.microsoft.com/office/powerpoint/2010/main" val="556035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otated">
    <p:spTree>
      <p:nvGrpSpPr>
        <p:cNvPr id="1" name=""/>
        <p:cNvGrpSpPr/>
        <p:nvPr/>
      </p:nvGrpSpPr>
      <p:grpSpPr>
        <a:xfrm>
          <a:off x="0" y="0"/>
          <a:ext cx="0" cy="0"/>
          <a:chOff x="0" y="0"/>
          <a:chExt cx="0" cy="0"/>
        </a:xfrm>
      </p:grpSpPr>
      <p:pic>
        <p:nvPicPr>
          <p:cNvPr id="5"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itle 1"/>
          <p:cNvSpPr>
            <a:spLocks noGrp="1"/>
          </p:cNvSpPr>
          <p:nvPr>
            <p:ph type="title" orient="vert"/>
          </p:nvPr>
        </p:nvSpPr>
        <p:spPr>
          <a:xfrm>
            <a:off x="6543675" y="943275"/>
            <a:ext cx="1971675" cy="5233687"/>
          </a:xfrm>
        </p:spPr>
        <p:txBody>
          <a:bodyPr vert="eaVert"/>
          <a:lstStyle/>
          <a:p>
            <a:r>
              <a:rPr lang="en-US"/>
              <a:t>Click to edit Master title style</a:t>
            </a:r>
            <a:endParaRPr lang="en-US" dirty="0"/>
          </a:p>
        </p:txBody>
      </p:sp>
      <p:sp>
        <p:nvSpPr>
          <p:cNvPr id="4" name="Vertical Text Placeholder 2"/>
          <p:cNvSpPr>
            <a:spLocks noGrp="1"/>
          </p:cNvSpPr>
          <p:nvPr>
            <p:ph type="body" orient="vert" idx="1"/>
          </p:nvPr>
        </p:nvSpPr>
        <p:spPr>
          <a:xfrm>
            <a:off x="628650" y="943276"/>
            <a:ext cx="5800725" cy="52336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7140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Rotated Lis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r="69901"/>
          <a:stretch>
            <a:fillRect/>
          </a:stretch>
        </p:blipFill>
        <p:spPr bwMode="auto">
          <a:xfrm>
            <a:off x="0" y="0"/>
            <a:ext cx="275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0438" y="671639"/>
            <a:ext cx="2105266" cy="1873124"/>
          </a:xfrm>
        </p:spPr>
        <p:txBody>
          <a:bodyPr anchor="b"/>
          <a:lstStyle>
            <a:lvl1pPr>
              <a:defRPr sz="3200"/>
            </a:lvl1pPr>
          </a:lstStyle>
          <a:p>
            <a:r>
              <a:rPr lang="en-US" dirty="0"/>
              <a:t>Click to edit Master title style</a:t>
            </a:r>
          </a:p>
        </p:txBody>
      </p:sp>
      <p:sp>
        <p:nvSpPr>
          <p:cNvPr id="9" name="Content Placeholder 2"/>
          <p:cNvSpPr>
            <a:spLocks noGrp="1"/>
          </p:cNvSpPr>
          <p:nvPr>
            <p:ph idx="1"/>
          </p:nvPr>
        </p:nvSpPr>
        <p:spPr>
          <a:xfrm>
            <a:off x="3058788" y="944563"/>
            <a:ext cx="5640149"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2"/>
          </p:nvPr>
        </p:nvSpPr>
        <p:spPr>
          <a:xfrm>
            <a:off x="330437" y="2544763"/>
            <a:ext cx="2105267" cy="35865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115570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305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a:xfrm>
            <a:off x="152400" y="6324600"/>
            <a:ext cx="762000" cy="366713"/>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fld id="{37204A55-621E-4D68-9BE0-BDCEE4A3C8C9}" type="slidenum">
              <a:rPr lang="en-US" altLang="en-US"/>
              <a:pPr/>
              <a:t>‹#›</a:t>
            </a:fld>
            <a:endParaRPr lang="en-US" altLang="en-US"/>
          </a:p>
        </p:txBody>
      </p:sp>
    </p:spTree>
    <p:extLst>
      <p:ext uri="{BB962C8B-B14F-4D97-AF65-F5344CB8AC3E}">
        <p14:creationId xmlns:p14="http://schemas.microsoft.com/office/powerpoint/2010/main" val="3434322035"/>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ptjpg.jpg"/>
          <p:cNvPicPr>
            <a:picLocks noChangeAspect="1"/>
          </p:cNvPicPr>
          <p:nvPr userDrawn="1"/>
        </p:nvPicPr>
        <p:blipFill>
          <a:blip r:embed="rId2">
            <a:extLst>
              <a:ext uri="{28A0092B-C50C-407E-A947-70E740481C1C}">
                <a14:useLocalDpi xmlns:a14="http://schemas.microsoft.com/office/drawing/2010/main" val="0"/>
              </a:ext>
            </a:extLst>
          </a:blip>
          <a:srcRect r="-12956"/>
          <a:stretch>
            <a:fillRect/>
          </a:stretch>
        </p:blipFill>
        <p:spPr bwMode="auto">
          <a:xfrm>
            <a:off x="-131763" y="0"/>
            <a:ext cx="10590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988" y="6121400"/>
            <a:ext cx="39258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88" y="6038850"/>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5"/>
          <p:cNvSpPr txBox="1">
            <a:spLocks noChangeArrowheads="1"/>
          </p:cNvSpPr>
          <p:nvPr userDrawn="1"/>
        </p:nvSpPr>
        <p:spPr bwMode="auto">
          <a:xfrm>
            <a:off x="2012950" y="6580188"/>
            <a:ext cx="25479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b="1">
                <a:solidFill>
                  <a:srgbClr val="000066"/>
                </a:solidFill>
                <a:latin typeface="Arial" charset="0"/>
                <a:cs typeface="Arial" charset="0"/>
              </a:defRPr>
            </a:lvl1pPr>
            <a:lvl2pPr marL="742950" indent="-285750" eaLnBrk="0" hangingPunct="0">
              <a:defRPr sz="6000" b="1">
                <a:solidFill>
                  <a:srgbClr val="000066"/>
                </a:solidFill>
                <a:latin typeface="Arial" charset="0"/>
                <a:cs typeface="Arial" charset="0"/>
              </a:defRPr>
            </a:lvl2pPr>
            <a:lvl3pPr marL="1143000" indent="-228600" eaLnBrk="0" hangingPunct="0">
              <a:defRPr sz="6000" b="1">
                <a:solidFill>
                  <a:srgbClr val="000066"/>
                </a:solidFill>
                <a:latin typeface="Arial" charset="0"/>
                <a:cs typeface="Arial" charset="0"/>
              </a:defRPr>
            </a:lvl3pPr>
            <a:lvl4pPr marL="1600200" indent="-228600" eaLnBrk="0" hangingPunct="0">
              <a:defRPr sz="6000" b="1">
                <a:solidFill>
                  <a:srgbClr val="000066"/>
                </a:solidFill>
                <a:latin typeface="Arial" charset="0"/>
                <a:cs typeface="Arial" charset="0"/>
              </a:defRPr>
            </a:lvl4pPr>
            <a:lvl5pPr marL="2057400" indent="-228600" eaLnBrk="0" hangingPunct="0">
              <a:defRPr sz="6000" b="1">
                <a:solidFill>
                  <a:srgbClr val="000066"/>
                </a:solidFill>
                <a:latin typeface="Arial" charset="0"/>
                <a:cs typeface="Arial" charset="0"/>
              </a:defRPr>
            </a:lvl5pPr>
            <a:lvl6pPr marL="2514600" indent="-228600" eaLnBrk="0" fontAlgn="base" hangingPunct="0">
              <a:spcBef>
                <a:spcPct val="0"/>
              </a:spcBef>
              <a:spcAft>
                <a:spcPct val="0"/>
              </a:spcAft>
              <a:defRPr sz="6000" b="1">
                <a:solidFill>
                  <a:srgbClr val="000066"/>
                </a:solidFill>
                <a:latin typeface="Arial" charset="0"/>
                <a:cs typeface="Arial" charset="0"/>
              </a:defRPr>
            </a:lvl6pPr>
            <a:lvl7pPr marL="2971800" indent="-228600" eaLnBrk="0" fontAlgn="base" hangingPunct="0">
              <a:spcBef>
                <a:spcPct val="0"/>
              </a:spcBef>
              <a:spcAft>
                <a:spcPct val="0"/>
              </a:spcAft>
              <a:defRPr sz="6000" b="1">
                <a:solidFill>
                  <a:srgbClr val="000066"/>
                </a:solidFill>
                <a:latin typeface="Arial" charset="0"/>
                <a:cs typeface="Arial" charset="0"/>
              </a:defRPr>
            </a:lvl7pPr>
            <a:lvl8pPr marL="3429000" indent="-228600" eaLnBrk="0" fontAlgn="base" hangingPunct="0">
              <a:spcBef>
                <a:spcPct val="0"/>
              </a:spcBef>
              <a:spcAft>
                <a:spcPct val="0"/>
              </a:spcAft>
              <a:defRPr sz="6000" b="1">
                <a:solidFill>
                  <a:srgbClr val="000066"/>
                </a:solidFill>
                <a:latin typeface="Arial" charset="0"/>
                <a:cs typeface="Arial" charset="0"/>
              </a:defRPr>
            </a:lvl8pPr>
            <a:lvl9pPr marL="3886200" indent="-228600" eaLnBrk="0" fontAlgn="base" hangingPunct="0">
              <a:spcBef>
                <a:spcPct val="0"/>
              </a:spcBef>
              <a:spcAft>
                <a:spcPct val="0"/>
              </a:spcAft>
              <a:defRPr sz="6000" b="1">
                <a:solidFill>
                  <a:srgbClr val="000066"/>
                </a:solidFill>
                <a:latin typeface="Arial" charset="0"/>
                <a:cs typeface="Arial" charset="0"/>
              </a:defRPr>
            </a:lvl9pPr>
          </a:lstStyle>
          <a:p>
            <a:pPr eaLnBrk="1" hangingPunct="1">
              <a:defRPr/>
            </a:pPr>
            <a:r>
              <a:rPr lang="en-US" altLang="en-US" sz="1100" i="1">
                <a:solidFill>
                  <a:prstClr val="white"/>
                </a:solidFill>
                <a:latin typeface="Helvetica" pitchFamily="34" charset="0"/>
              </a:rPr>
              <a:t>Office of Extramural Programs</a:t>
            </a:r>
            <a:endParaRPr lang="en-US" altLang="en-US" sz="1100" i="1">
              <a:solidFill>
                <a:prstClr val="white"/>
              </a:solidFill>
            </a:endParaRPr>
          </a:p>
        </p:txBody>
      </p:sp>
      <p:sp>
        <p:nvSpPr>
          <p:cNvPr id="2" name="Title 1"/>
          <p:cNvSpPr>
            <a:spLocks noGrp="1"/>
          </p:cNvSpPr>
          <p:nvPr>
            <p:ph type="ctrTitle"/>
          </p:nvPr>
        </p:nvSpPr>
        <p:spPr>
          <a:xfrm>
            <a:off x="-77304" y="474529"/>
            <a:ext cx="5994215" cy="3782281"/>
          </a:xfrm>
        </p:spPr>
        <p:txBody>
          <a:bodyPr anchor="ctr"/>
          <a:lstStyle>
            <a:lvl1pPr>
              <a:lnSpc>
                <a:spcPct val="100000"/>
              </a:lnSpc>
              <a:defRPr sz="4400" spc="-8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4800600"/>
            <a:ext cx="6858000" cy="914400"/>
          </a:xfrm>
        </p:spPr>
        <p:txBody>
          <a:bodyPr>
            <a:noAutofit/>
          </a:bodyPr>
          <a:lstStyle>
            <a:lvl1pPr marL="0" indent="0" algn="l">
              <a:buNone/>
              <a:defRPr sz="2800" b="0" cap="all" spc="120" baseline="0">
                <a:solidFill>
                  <a:schemeClr val="accent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82192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51794" cy="437356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fld id="{E8C53D1A-9E66-4FCD-9A79-95B726E04702}" type="datetime4">
              <a:rPr lang="en-US"/>
              <a:pPr>
                <a:defRPr/>
              </a:pPr>
              <a:t>June 28, 2018</a:t>
            </a:fld>
            <a:endParaRPr lang="en-US"/>
          </a:p>
        </p:txBody>
      </p:sp>
      <p:sp>
        <p:nvSpPr>
          <p:cNvPr id="5" name="Footer Placeholder 4"/>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3125DE-242A-47D2-B382-DC2207A15F1D}" type="slidenum">
              <a:rPr lang="en-US" altLang="en-US"/>
              <a:pPr/>
              <a:t>‹#›</a:t>
            </a:fld>
            <a:endParaRPr lang="en-US" altLang="en-US"/>
          </a:p>
        </p:txBody>
      </p:sp>
    </p:spTree>
    <p:extLst>
      <p:ext uri="{BB962C8B-B14F-4D97-AF65-F5344CB8AC3E}">
        <p14:creationId xmlns:p14="http://schemas.microsoft.com/office/powerpoint/2010/main" val="2622946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74952" y="363984"/>
            <a:ext cx="7772400" cy="4321175"/>
          </a:xfrm>
        </p:spPr>
        <p:txBody>
          <a:bodyPr anchor="b"/>
          <a:lstStyle>
            <a:lvl1pPr>
              <a:defRPr lang="en-US" sz="4400" b="1" spc="-80" dirty="0">
                <a:solidFill>
                  <a:srgbClr val="65666A"/>
                </a:solidFill>
              </a:defRPr>
            </a:lvl1pPr>
          </a:lstStyle>
          <a:p>
            <a:pPr lvl="0"/>
            <a:r>
              <a:rPr lang="en-US"/>
              <a:t>Click to edit Master title style</a:t>
            </a:r>
            <a:endParaRPr lang="en-US" dirty="0"/>
          </a:p>
        </p:txBody>
      </p:sp>
      <p:sp>
        <p:nvSpPr>
          <p:cNvPr id="3" name="Text Placeholder 2"/>
          <p:cNvSpPr>
            <a:spLocks noGrp="1"/>
          </p:cNvSpPr>
          <p:nvPr>
            <p:ph type="body" idx="1"/>
          </p:nvPr>
        </p:nvSpPr>
        <p:spPr>
          <a:xfrm>
            <a:off x="474952" y="4702175"/>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4BD8E62-A0C5-4F95-9F8E-3D6CB6EF89A8}" type="datetime4">
              <a:rPr lang="en-US"/>
              <a:pPr>
                <a:defRPr/>
              </a:pPr>
              <a:t>June 28, 2018</a:t>
            </a:fld>
            <a:endParaRPr lang="en-US" dirty="0"/>
          </a:p>
        </p:txBody>
      </p:sp>
      <p:sp>
        <p:nvSpPr>
          <p:cNvPr id="5" name="Slide Number Placeholder 5"/>
          <p:cNvSpPr>
            <a:spLocks noGrp="1"/>
          </p:cNvSpPr>
          <p:nvPr>
            <p:ph type="sldNum" sz="quarter" idx="11"/>
          </p:nvPr>
        </p:nvSpPr>
        <p:spPr/>
        <p:txBody>
          <a:bodyPr/>
          <a:lstStyle>
            <a:lvl1pPr>
              <a:defRPr/>
            </a:lvl1pPr>
          </a:lstStyle>
          <a:p>
            <a:fld id="{93B0B21E-E021-4595-8D49-2B5E5134DD26}" type="slidenum">
              <a:rPr lang="en-US" altLang="en-US"/>
              <a:pPr/>
              <a:t>‹#›</a:t>
            </a:fld>
            <a:endParaRPr lang="en-US" altLang="en-US"/>
          </a:p>
        </p:txBody>
      </p:sp>
    </p:spTree>
    <p:extLst>
      <p:ext uri="{BB962C8B-B14F-4D97-AF65-F5344CB8AC3E}">
        <p14:creationId xmlns:p14="http://schemas.microsoft.com/office/powerpoint/2010/main" val="700065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pPr>
              <a:defRPr/>
            </a:pPr>
            <a:fld id="{007845C6-E33E-47CE-BD89-5BFFF7152B8D}" type="datetime4">
              <a:rPr lang="en-US"/>
              <a:pPr>
                <a:defRPr/>
              </a:pPr>
              <a:t>June 28, 2018</a:t>
            </a:fld>
            <a:endParaRPr lang="en-US"/>
          </a:p>
        </p:txBody>
      </p:sp>
      <p:sp>
        <p:nvSpPr>
          <p:cNvPr id="6" name="Footer Placeholder 5"/>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A0B757E-1FB2-44DC-A121-D2F18CD24393}" type="slidenum">
              <a:rPr lang="en-US" altLang="en-US"/>
              <a:pPr/>
              <a:t>‹#›</a:t>
            </a:fld>
            <a:endParaRPr lang="en-US" altLang="en-US"/>
          </a:p>
        </p:txBody>
      </p:sp>
    </p:spTree>
    <p:extLst>
      <p:ext uri="{BB962C8B-B14F-4D97-AF65-F5344CB8AC3E}">
        <p14:creationId xmlns:p14="http://schemas.microsoft.com/office/powerpoint/2010/main" val="19678617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99636" y="1572768"/>
            <a:ext cx="3291840" cy="639762"/>
          </a:xfrm>
        </p:spPr>
        <p:txBody>
          <a:bodyPr anchor="b">
            <a:noAutofit/>
          </a:bodyPr>
          <a:lstStyle>
            <a:lvl1pPr marL="0" indent="0">
              <a:buNone/>
              <a:defRPr sz="2000" b="0" cap="all" spc="100" baseline="0">
                <a:solidFill>
                  <a:srgbClr val="6566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636" y="2259366"/>
            <a:ext cx="3291840" cy="384048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2000" b="0" kern="1200" cap="all" spc="100" baseline="0" dirty="0" smtClean="0">
                <a:solidFill>
                  <a:srgbClr val="65666A"/>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lang="en-US" sz="2800" b="0" kern="1200" dirty="0" smtClean="0">
                <a:solidFill>
                  <a:srgbClr val="65666A"/>
                </a:solidFill>
                <a:latin typeface="+mn-lt"/>
                <a:ea typeface="+mn-ea"/>
                <a:cs typeface="+mn-cs"/>
              </a:defRPr>
            </a:lvl1pPr>
            <a:lvl2pPr marL="457200" indent="-182880">
              <a:defRPr lang="en-US" sz="2400" kern="1200" dirty="0" smtClean="0">
                <a:solidFill>
                  <a:srgbClr val="65666A"/>
                </a:solidFill>
                <a:latin typeface="+mn-lt"/>
                <a:ea typeface="+mn-ea"/>
                <a:cs typeface="+mn-cs"/>
              </a:defRPr>
            </a:lvl2pPr>
            <a:lvl3pPr marL="685800" indent="-182880">
              <a:defRPr lang="en-US" sz="2000" kern="1200" dirty="0" smtClean="0">
                <a:solidFill>
                  <a:srgbClr val="65666A"/>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lvl1pPr>
              <a:defRPr/>
            </a:lvl1pPr>
          </a:lstStyle>
          <a:p>
            <a:pPr>
              <a:defRPr/>
            </a:pPr>
            <a:fld id="{FC7E474D-1906-409D-B96C-B0384CD266E4}" type="datetime4">
              <a:rPr lang="en-US"/>
              <a:pPr>
                <a:defRPr/>
              </a:pPr>
              <a:t>June 28, 2018</a:t>
            </a:fld>
            <a:endParaRPr lang="en-US"/>
          </a:p>
        </p:txBody>
      </p:sp>
      <p:sp>
        <p:nvSpPr>
          <p:cNvPr id="8" name="Footer Placeholder 7"/>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7F801B22-65F5-469F-9418-FD2569A1EF00}" type="slidenum">
              <a:rPr lang="en-US" altLang="en-US"/>
              <a:pPr/>
              <a:t>‹#›</a:t>
            </a:fld>
            <a:endParaRPr lang="en-US" altLang="en-US"/>
          </a:p>
        </p:txBody>
      </p:sp>
    </p:spTree>
    <p:extLst>
      <p:ext uri="{BB962C8B-B14F-4D97-AF65-F5344CB8AC3E}">
        <p14:creationId xmlns:p14="http://schemas.microsoft.com/office/powerpoint/2010/main" val="413745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99636" y="1572768"/>
            <a:ext cx="3291840" cy="639762"/>
          </a:xfrm>
        </p:spPr>
        <p:txBody>
          <a:bodyPr anchor="b">
            <a:noAutofit/>
          </a:bodyPr>
          <a:lstStyle>
            <a:lvl1pPr marL="0" indent="0">
              <a:buNone/>
              <a:defRPr sz="2000" b="0" cap="all" spc="100" baseline="0">
                <a:solidFill>
                  <a:srgbClr val="6566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636" y="2259366"/>
            <a:ext cx="3291840" cy="384048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2000" b="0" kern="1200" cap="all" spc="100" baseline="0" dirty="0" smtClean="0">
                <a:solidFill>
                  <a:srgbClr val="65666A"/>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lang="en-US" sz="2800" b="0" kern="1200" dirty="0" smtClean="0">
                <a:solidFill>
                  <a:srgbClr val="65666A"/>
                </a:solidFill>
                <a:latin typeface="+mn-lt"/>
                <a:ea typeface="+mn-ea"/>
                <a:cs typeface="+mn-cs"/>
              </a:defRPr>
            </a:lvl1pPr>
            <a:lvl2pPr marL="457200" indent="-182880">
              <a:defRPr lang="en-US" sz="2400" kern="1200" dirty="0" smtClean="0">
                <a:solidFill>
                  <a:srgbClr val="65666A"/>
                </a:solidFill>
                <a:latin typeface="+mn-lt"/>
                <a:ea typeface="+mn-ea"/>
                <a:cs typeface="+mn-cs"/>
              </a:defRPr>
            </a:lvl2pPr>
            <a:lvl3pPr marL="685800" indent="-182880">
              <a:defRPr lang="en-US" sz="2000" kern="1200" dirty="0" smtClean="0">
                <a:solidFill>
                  <a:srgbClr val="65666A"/>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lvl1pPr>
              <a:defRPr/>
            </a:lvl1pPr>
          </a:lstStyle>
          <a:p>
            <a:pPr>
              <a:defRPr/>
            </a:pPr>
            <a:fld id="{47D11462-782D-4B8D-AE94-CF34D6E360C1}" type="datetime4">
              <a:rPr lang="en-US"/>
              <a:pPr>
                <a:defRPr/>
              </a:pPr>
              <a:t>June 28, 2018</a:t>
            </a:fld>
            <a:endParaRPr lang="en-US"/>
          </a:p>
        </p:txBody>
      </p:sp>
      <p:sp>
        <p:nvSpPr>
          <p:cNvPr id="8" name="Footer Placeholder 7"/>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F80A6E91-1CB2-4EC1-92CB-9216CDE6ADD7}" type="slidenum">
              <a:rPr lang="en-US" altLang="en-US"/>
              <a:pPr/>
              <a:t>‹#›</a:t>
            </a:fld>
            <a:endParaRPr lang="en-US" altLang="en-US"/>
          </a:p>
        </p:txBody>
      </p:sp>
    </p:spTree>
    <p:extLst>
      <p:ext uri="{BB962C8B-B14F-4D97-AF65-F5344CB8AC3E}">
        <p14:creationId xmlns:p14="http://schemas.microsoft.com/office/powerpoint/2010/main" val="2968498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50B7DD7B-97D0-40A5-B9EA-AE246E9045F0}" type="datetime4">
              <a:rPr lang="en-US"/>
              <a:pPr>
                <a:defRPr/>
              </a:pPr>
              <a:t>June 28, 2018</a:t>
            </a:fld>
            <a:endParaRPr lang="en-US"/>
          </a:p>
        </p:txBody>
      </p:sp>
      <p:sp>
        <p:nvSpPr>
          <p:cNvPr id="4" name="Footer Placeholder 3"/>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F51EDAE8-A89F-4A50-B00B-C57C2F7581C3}" type="slidenum">
              <a:rPr lang="en-US" altLang="en-US"/>
              <a:pPr/>
              <a:t>‹#›</a:t>
            </a:fld>
            <a:endParaRPr lang="en-US" altLang="en-US"/>
          </a:p>
        </p:txBody>
      </p:sp>
    </p:spTree>
    <p:extLst>
      <p:ext uri="{BB962C8B-B14F-4D97-AF65-F5344CB8AC3E}">
        <p14:creationId xmlns:p14="http://schemas.microsoft.com/office/powerpoint/2010/main" val="762057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687588F-CEE4-47CB-9AB2-DF9AE4323076}" type="datetime4">
              <a:rPr lang="en-US"/>
              <a:pPr>
                <a:defRPr/>
              </a:pPr>
              <a:t>June 28, 2018</a:t>
            </a:fld>
            <a:endParaRPr lang="en-US"/>
          </a:p>
        </p:txBody>
      </p:sp>
      <p:sp>
        <p:nvSpPr>
          <p:cNvPr id="3" name="Footer Placeholder 2"/>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A9A9ED74-A2CD-4A13-8A1D-8B807A6B9F42}" type="slidenum">
              <a:rPr lang="en-US" altLang="en-US"/>
              <a:pPr/>
              <a:t>‹#›</a:t>
            </a:fld>
            <a:endParaRPr lang="en-US" altLang="en-US"/>
          </a:p>
        </p:txBody>
      </p:sp>
    </p:spTree>
    <p:extLst>
      <p:ext uri="{BB962C8B-B14F-4D97-AF65-F5344CB8AC3E}">
        <p14:creationId xmlns:p14="http://schemas.microsoft.com/office/powerpoint/2010/main" val="14736941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7322D033-6C12-4866-9C44-094720949AD1}" type="datetime4">
              <a:rPr lang="en-US"/>
              <a:pPr>
                <a:defRPr/>
              </a:pPr>
              <a:t>June 28, 2018</a:t>
            </a:fld>
            <a:endParaRPr lang="en-US"/>
          </a:p>
        </p:txBody>
      </p:sp>
      <p:sp>
        <p:nvSpPr>
          <p:cNvPr id="6" name="Footer Placeholder 5"/>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E1BD74C-F0B6-4EE7-AE91-5252F83578C0}" type="slidenum">
              <a:rPr lang="en-US" altLang="en-US"/>
              <a:pPr/>
              <a:t>‹#›</a:t>
            </a:fld>
            <a:endParaRPr lang="en-US" altLang="en-US"/>
          </a:p>
        </p:txBody>
      </p:sp>
    </p:spTree>
    <p:extLst>
      <p:ext uri="{BB962C8B-B14F-4D97-AF65-F5344CB8AC3E}">
        <p14:creationId xmlns:p14="http://schemas.microsoft.com/office/powerpoint/2010/main" val="2594096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7"/>
          <p:cNvSpPr>
            <a:spLocks noGrp="1"/>
          </p:cNvSpPr>
          <p:nvPr>
            <p:ph type="title"/>
          </p:nvPr>
        </p:nvSpPr>
        <p:spPr>
          <a:xfrm>
            <a:off x="457200" y="4953000"/>
            <a:ext cx="8153400" cy="762000"/>
          </a:xfrm>
        </p:spPr>
        <p:txBody>
          <a:bodyPr>
            <a:normAutofit/>
          </a:bodyPr>
          <a:lstStyle>
            <a:lvl1pPr>
              <a:defRPr sz="3200" b="1"/>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59A96902-73A3-4FA6-BC2C-1409EFECFC08}" type="datetime4">
              <a:rPr lang="en-US"/>
              <a:pPr>
                <a:defRPr/>
              </a:pPr>
              <a:t>June 28, 2018</a:t>
            </a:fld>
            <a:endParaRPr lang="en-US"/>
          </a:p>
        </p:txBody>
      </p:sp>
      <p:sp>
        <p:nvSpPr>
          <p:cNvPr id="9" name="Footer Placeholder 5"/>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000000"/>
                </a:solidFill>
              </a:defRPr>
            </a:lvl1pPr>
          </a:lstStyle>
          <a:p>
            <a:fld id="{E4D90C27-838A-4619-8B2E-849B7446329D}" type="slidenum">
              <a:rPr lang="en-US" altLang="en-US"/>
              <a:pPr/>
              <a:t>‹#›</a:t>
            </a:fld>
            <a:endParaRPr lang="en-US" altLang="en-US"/>
          </a:p>
        </p:txBody>
      </p:sp>
    </p:spTree>
    <p:extLst>
      <p:ext uri="{BB962C8B-B14F-4D97-AF65-F5344CB8AC3E}">
        <p14:creationId xmlns:p14="http://schemas.microsoft.com/office/powerpoint/2010/main" val="2995944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447" y="1978444"/>
            <a:ext cx="8090115" cy="1332647"/>
          </a:xfrm>
        </p:spPr>
        <p:txBody>
          <a:bodyPr anchor="t">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480447" y="3444240"/>
            <a:ext cx="8090115" cy="10566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3603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Break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53360"/>
            <a:ext cx="6858000" cy="1971040"/>
          </a:xfrm>
        </p:spPr>
        <p:txBody>
          <a:bodyPr anchor="t">
            <a:normAutofit/>
          </a:bodyPr>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1143000" y="4826000"/>
            <a:ext cx="6858000" cy="17672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36032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34086"/>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418082"/>
            <a:ext cx="7886700" cy="4078972"/>
          </a:xfrm>
        </p:spPr>
        <p:txBody>
          <a:bodyPr/>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00842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09639"/>
            <a:ext cx="7886700"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628650" y="2370138"/>
            <a:ext cx="3886200" cy="3770780"/>
          </a:xfrm>
        </p:spPr>
        <p:txBody>
          <a:bodyPr/>
          <a:lstStyle>
            <a:lvl1pPr>
              <a:buClr>
                <a:schemeClr val="accent5">
                  <a:lumMod val="50000"/>
                </a:schemeClr>
              </a:buClr>
              <a:defRPr/>
            </a:lvl1pPr>
            <a:lvl2pPr>
              <a:buClr>
                <a:schemeClr val="accent5">
                  <a:lumMod val="50000"/>
                </a:schemeClr>
              </a:buClr>
              <a:defRPr/>
            </a:lvl2pPr>
            <a:lvl3pPr>
              <a:buClr>
                <a:schemeClr val="accent5">
                  <a:lumMod val="50000"/>
                </a:schemeClr>
              </a:buClr>
              <a:defRPr/>
            </a:lvl3pPr>
            <a:lvl4pPr>
              <a:buClr>
                <a:schemeClr val="accent5">
                  <a:lumMod val="50000"/>
                </a:schemeClr>
              </a:buClr>
              <a:defRPr/>
            </a:lvl4pPr>
            <a:lvl5pPr>
              <a:buClr>
                <a:schemeClr val="accent5">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p:nvPr>
        </p:nvSpPr>
        <p:spPr>
          <a:xfrm>
            <a:off x="4629150" y="2370138"/>
            <a:ext cx="3886200" cy="3770780"/>
          </a:xfrm>
        </p:spPr>
        <p:txBody>
          <a:bodyPr/>
          <a:lstStyle>
            <a:lvl1pPr>
              <a:buClr>
                <a:srgbClr val="345884"/>
              </a:buClr>
              <a:defRPr/>
            </a:lvl1pPr>
            <a:lvl2pPr>
              <a:buClr>
                <a:srgbClr val="345884"/>
              </a:buClr>
              <a:defRPr/>
            </a:lvl2pPr>
            <a:lvl3pPr>
              <a:buClr>
                <a:srgbClr val="345884"/>
              </a:buClr>
              <a:defRPr/>
            </a:lvl3pPr>
            <a:lvl4pPr>
              <a:buClr>
                <a:srgbClr val="345884"/>
              </a:buClr>
              <a:defRPr/>
            </a:lvl4pPr>
            <a:lvl5pPr>
              <a:buClr>
                <a:srgbClr val="34588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1788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Photo/Figure">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Picture Placeholder 2"/>
          <p:cNvSpPr>
            <a:spLocks noGrp="1" noChangeAspect="1"/>
          </p:cNvSpPr>
          <p:nvPr>
            <p:ph type="pic" idx="1"/>
          </p:nvPr>
        </p:nvSpPr>
        <p:spPr>
          <a:xfrm>
            <a:off x="3887391" y="944563"/>
            <a:ext cx="4629150" cy="514822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6" name="Text Placeholder 3"/>
          <p:cNvSpPr>
            <a:spLocks noGrp="1"/>
          </p:cNvSpPr>
          <p:nvPr>
            <p:ph type="body" sz="half" idx="2"/>
          </p:nvPr>
        </p:nvSpPr>
        <p:spPr>
          <a:xfrm>
            <a:off x="629841" y="2544763"/>
            <a:ext cx="2949178" cy="35480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15073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Text/Photo">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Content Placeholder 2"/>
          <p:cNvSpPr>
            <a:spLocks noGrp="1"/>
          </p:cNvSpPr>
          <p:nvPr>
            <p:ph idx="1"/>
          </p:nvPr>
        </p:nvSpPr>
        <p:spPr>
          <a:xfrm>
            <a:off x="3887391" y="944563"/>
            <a:ext cx="4629150"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half" idx="2"/>
          </p:nvPr>
        </p:nvSpPr>
        <p:spPr>
          <a:xfrm>
            <a:off x="629841" y="2544763"/>
            <a:ext cx="2949178" cy="35865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7888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A2D30F33-9245-46CC-A57F-8CC8FDF85C66}" type="datetime4">
              <a:rPr lang="en-US"/>
              <a:pPr>
                <a:defRPr/>
              </a:pPr>
              <a:t>June 28, 2018</a:t>
            </a:fld>
            <a:endParaRPr lang="en-US"/>
          </a:p>
        </p:txBody>
      </p:sp>
      <p:sp>
        <p:nvSpPr>
          <p:cNvPr id="4" name="Footer Placeholder 3"/>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8DE55AE3-355C-4121-9F08-ADFDE6CFBA40}" type="slidenum">
              <a:rPr lang="en-US" altLang="en-US"/>
              <a:pPr/>
              <a:t>‹#›</a:t>
            </a:fld>
            <a:endParaRPr lang="en-US" altLang="en-US"/>
          </a:p>
        </p:txBody>
      </p:sp>
    </p:spTree>
    <p:extLst>
      <p:ext uri="{BB962C8B-B14F-4D97-AF65-F5344CB8AC3E}">
        <p14:creationId xmlns:p14="http://schemas.microsoft.com/office/powerpoint/2010/main" val="19078174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e Two Lists/Figures">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a:spLocks noGrp="1"/>
          </p:cNvSpPr>
          <p:nvPr>
            <p:ph type="body" idx="1"/>
          </p:nvPr>
        </p:nvSpPr>
        <p:spPr>
          <a:xfrm>
            <a:off x="629842" y="111327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629842" y="1937185"/>
            <a:ext cx="3868340" cy="3684588"/>
          </a:xfrm>
        </p:spPr>
        <p:txBody>
          <a:bodyPr/>
          <a:lstStyle>
            <a:lvl1pPr>
              <a:buClr>
                <a:srgbClr val="345884"/>
              </a:buClr>
              <a:defRPr/>
            </a:lvl1pPr>
            <a:lvl2pPr>
              <a:buClr>
                <a:srgbClr val="345884"/>
              </a:buClr>
              <a:defRPr/>
            </a:lvl2pPr>
            <a:lvl3pPr>
              <a:buClr>
                <a:srgbClr val="345884"/>
              </a:buClr>
              <a:defRPr/>
            </a:lvl3pPr>
            <a:lvl4pPr>
              <a:buClr>
                <a:srgbClr val="345884"/>
              </a:buClr>
              <a:defRPr/>
            </a:lvl4pPr>
            <a:lvl5pPr>
              <a:buClr>
                <a:srgbClr val="34588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3"/>
          </p:nvPr>
        </p:nvSpPr>
        <p:spPr>
          <a:xfrm>
            <a:off x="4629150" y="11132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29150" y="1937185"/>
            <a:ext cx="3887391" cy="3684588"/>
          </a:xfrm>
        </p:spPr>
        <p:txBody>
          <a:bodyPr/>
          <a:lstStyle>
            <a:lvl1pPr>
              <a:buClr>
                <a:srgbClr val="345884"/>
              </a:buClr>
              <a:defRPr/>
            </a:lvl1pPr>
            <a:lvl2pPr>
              <a:buClr>
                <a:srgbClr val="345884"/>
              </a:buClr>
              <a:defRPr/>
            </a:lvl2pPr>
            <a:lvl3pPr>
              <a:buClr>
                <a:srgbClr val="345884"/>
              </a:buClr>
              <a:defRPr/>
            </a:lvl3pPr>
            <a:lvl4pPr>
              <a:buClr>
                <a:srgbClr val="345884"/>
              </a:buClr>
              <a:defRPr/>
            </a:lvl4pPr>
            <a:lvl5pPr>
              <a:buClr>
                <a:srgbClr val="34588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5754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52267"/>
            <a:ext cx="78867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5850960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85446"/>
            <a:ext cx="7886700" cy="1325563"/>
          </a:xfrm>
        </p:spPr>
        <p:txBody>
          <a:bodyPr/>
          <a:lstStyle>
            <a:lvl1pPr>
              <a:defRPr>
                <a:solidFill>
                  <a:srgbClr val="345884"/>
                </a:solidFill>
              </a:defRPr>
            </a:lvl1pPr>
          </a:lstStyle>
          <a:p>
            <a:r>
              <a:rPr lang="en-US" dirty="0"/>
              <a:t>Click to edit Master title style</a:t>
            </a:r>
          </a:p>
        </p:txBody>
      </p:sp>
    </p:spTree>
    <p:extLst>
      <p:ext uri="{BB962C8B-B14F-4D97-AF65-F5344CB8AC3E}">
        <p14:creationId xmlns:p14="http://schemas.microsoft.com/office/powerpoint/2010/main" val="4015786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otated">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itle 1"/>
          <p:cNvSpPr>
            <a:spLocks noGrp="1"/>
          </p:cNvSpPr>
          <p:nvPr>
            <p:ph type="title" orient="vert"/>
          </p:nvPr>
        </p:nvSpPr>
        <p:spPr>
          <a:xfrm>
            <a:off x="6543675" y="943275"/>
            <a:ext cx="1971675" cy="5233687"/>
          </a:xfrm>
        </p:spPr>
        <p:txBody>
          <a:bodyPr vert="eaVert"/>
          <a:lstStyle/>
          <a:p>
            <a:r>
              <a:rPr lang="en-US"/>
              <a:t>Click to edit Master title style</a:t>
            </a:r>
            <a:endParaRPr lang="en-US" dirty="0"/>
          </a:p>
        </p:txBody>
      </p:sp>
      <p:sp>
        <p:nvSpPr>
          <p:cNvPr id="4" name="Vertical Text Placeholder 2"/>
          <p:cNvSpPr>
            <a:spLocks noGrp="1"/>
          </p:cNvSpPr>
          <p:nvPr>
            <p:ph type="body" orient="vert" idx="1"/>
          </p:nvPr>
        </p:nvSpPr>
        <p:spPr>
          <a:xfrm>
            <a:off x="628650" y="943276"/>
            <a:ext cx="5800725" cy="5233686"/>
          </a:xfrm>
        </p:spPr>
        <p:txBody>
          <a:bodyPr vert="eaVert"/>
          <a:lstStyle>
            <a:lvl1pPr>
              <a:buClr>
                <a:srgbClr val="345884"/>
              </a:buClr>
              <a:defRPr/>
            </a:lvl1pPr>
            <a:lvl2pPr>
              <a:buClr>
                <a:srgbClr val="345884"/>
              </a:buClr>
              <a:defRPr/>
            </a:lvl2pPr>
            <a:lvl3pPr>
              <a:buClr>
                <a:srgbClr val="345884"/>
              </a:buClr>
              <a:defRPr/>
            </a:lvl3pPr>
            <a:lvl4pPr>
              <a:buClr>
                <a:srgbClr val="345884"/>
              </a:buClr>
              <a:defRPr/>
            </a:lvl4pPr>
            <a:lvl5pPr>
              <a:buClr>
                <a:srgbClr val="34588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990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Rotated Lis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r="69901"/>
          <a:stretch>
            <a:fillRect/>
          </a:stretch>
        </p:blipFill>
        <p:spPr bwMode="auto">
          <a:xfrm>
            <a:off x="0" y="0"/>
            <a:ext cx="275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0438" y="671639"/>
            <a:ext cx="2105266" cy="1873124"/>
          </a:xfrm>
        </p:spPr>
        <p:txBody>
          <a:bodyPr anchor="b"/>
          <a:lstStyle>
            <a:lvl1pPr>
              <a:defRPr sz="3200"/>
            </a:lvl1pPr>
          </a:lstStyle>
          <a:p>
            <a:r>
              <a:rPr lang="en-US" dirty="0"/>
              <a:t>Click to edit Master title style</a:t>
            </a:r>
          </a:p>
        </p:txBody>
      </p:sp>
      <p:sp>
        <p:nvSpPr>
          <p:cNvPr id="9" name="Content Placeholder 2"/>
          <p:cNvSpPr>
            <a:spLocks noGrp="1"/>
          </p:cNvSpPr>
          <p:nvPr>
            <p:ph idx="1"/>
          </p:nvPr>
        </p:nvSpPr>
        <p:spPr>
          <a:xfrm>
            <a:off x="3058788" y="944563"/>
            <a:ext cx="5640149" cy="5186731"/>
          </a:xfrm>
        </p:spPr>
        <p:txBody>
          <a:bodyPr/>
          <a:lstStyle>
            <a:lvl1pPr>
              <a:buClr>
                <a:schemeClr val="accent1">
                  <a:lumMod val="50000"/>
                </a:schemeClr>
              </a:buClr>
              <a:defRPr sz="3200"/>
            </a:lvl1pPr>
            <a:lvl2pPr>
              <a:buClr>
                <a:schemeClr val="accent1">
                  <a:lumMod val="50000"/>
                </a:schemeClr>
              </a:buClr>
              <a:defRPr sz="2800"/>
            </a:lvl2pPr>
            <a:lvl3pPr>
              <a:buClr>
                <a:schemeClr val="accent1">
                  <a:lumMod val="50000"/>
                </a:schemeClr>
              </a:buClr>
              <a:defRPr sz="2400"/>
            </a:lvl3pPr>
            <a:lvl4pPr>
              <a:buClr>
                <a:schemeClr val="accent1">
                  <a:lumMod val="50000"/>
                </a:schemeClr>
              </a:buClr>
              <a:defRPr sz="2000"/>
            </a:lvl4pPr>
            <a:lvl5pPr>
              <a:buClr>
                <a:schemeClr val="accent1">
                  <a:lumMod val="50000"/>
                </a:schemeClr>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2"/>
          </p:nvPr>
        </p:nvSpPr>
        <p:spPr>
          <a:xfrm>
            <a:off x="330437" y="2544763"/>
            <a:ext cx="2105267" cy="35865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516170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19050"/>
            <a:ext cx="28956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fld id="{0E70D3E6-EF16-4488-94A4-211508FE4682}" type="datetime1">
              <a:rPr lang="en-US"/>
              <a:pPr>
                <a:defRPr/>
              </a:pPr>
              <a:t>6/28/2018</a:t>
            </a:fld>
            <a:endParaRPr lang="en-US" dirty="0"/>
          </a:p>
        </p:txBody>
      </p:sp>
      <p:sp>
        <p:nvSpPr>
          <p:cNvPr id="4" name="Footer Placeholder 3"/>
          <p:cNvSpPr>
            <a:spLocks noGrp="1"/>
          </p:cNvSpPr>
          <p:nvPr>
            <p:ph type="ftr" sz="quarter" idx="11"/>
          </p:nvPr>
        </p:nvSpPr>
        <p:spPr>
          <a:xfrm>
            <a:off x="3429000" y="19050"/>
            <a:ext cx="41148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endParaRPr lang="en-US"/>
          </a:p>
        </p:txBody>
      </p:sp>
      <p:sp>
        <p:nvSpPr>
          <p:cNvPr id="5" name="Slide Number Placeholder 4"/>
          <p:cNvSpPr>
            <a:spLocks noGrp="1"/>
          </p:cNvSpPr>
          <p:nvPr>
            <p:ph type="sldNum" sz="quarter" idx="12"/>
          </p:nvPr>
        </p:nvSpPr>
        <p:spPr>
          <a:xfrm>
            <a:off x="7620000" y="19050"/>
            <a:ext cx="1066800" cy="328613"/>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fld id="{FA5169D8-723D-4717-A107-D95A81DFEDF0}" type="slidenum">
              <a:rPr lang="en-US" altLang="en-US"/>
              <a:pPr/>
              <a:t>‹#›</a:t>
            </a:fld>
            <a:endParaRPr lang="en-US" altLang="en-US"/>
          </a:p>
        </p:txBody>
      </p:sp>
    </p:spTree>
    <p:extLst>
      <p:ext uri="{BB962C8B-B14F-4D97-AF65-F5344CB8AC3E}">
        <p14:creationId xmlns:p14="http://schemas.microsoft.com/office/powerpoint/2010/main" val="15005508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9050"/>
            <a:ext cx="28956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fld id="{7077FB3B-20DA-4D0E-BF16-8262B7156612}" type="datetime1">
              <a:rPr lang="en-US"/>
              <a:pPr>
                <a:defRPr/>
              </a:pPr>
              <a:t>6/28/2018</a:t>
            </a:fld>
            <a:endParaRPr lang="en-US" dirty="0"/>
          </a:p>
        </p:txBody>
      </p:sp>
      <p:sp>
        <p:nvSpPr>
          <p:cNvPr id="3" name="Footer Placeholder 2"/>
          <p:cNvSpPr>
            <a:spLocks noGrp="1"/>
          </p:cNvSpPr>
          <p:nvPr>
            <p:ph type="ftr" sz="quarter" idx="11"/>
          </p:nvPr>
        </p:nvSpPr>
        <p:spPr>
          <a:xfrm>
            <a:off x="3429000" y="19050"/>
            <a:ext cx="41148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endParaRPr lang="en-US"/>
          </a:p>
        </p:txBody>
      </p:sp>
      <p:sp>
        <p:nvSpPr>
          <p:cNvPr id="4" name="Slide Number Placeholder 3"/>
          <p:cNvSpPr>
            <a:spLocks noGrp="1"/>
          </p:cNvSpPr>
          <p:nvPr>
            <p:ph type="sldNum" sz="quarter" idx="12"/>
          </p:nvPr>
        </p:nvSpPr>
        <p:spPr>
          <a:xfrm>
            <a:off x="7620000" y="19050"/>
            <a:ext cx="1066800" cy="328613"/>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fld id="{D5F6FD9F-4C71-4A04-AD14-B1570409657A}" type="slidenum">
              <a:rPr lang="en-US" altLang="en-US"/>
              <a:pPr/>
              <a:t>‹#›</a:t>
            </a:fld>
            <a:endParaRPr lang="en-US" altLang="en-US"/>
          </a:p>
        </p:txBody>
      </p:sp>
    </p:spTree>
    <p:extLst>
      <p:ext uri="{BB962C8B-B14F-4D97-AF65-F5344CB8AC3E}">
        <p14:creationId xmlns:p14="http://schemas.microsoft.com/office/powerpoint/2010/main" val="15999716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19050"/>
            <a:ext cx="2895600" cy="328613"/>
          </a:xfrm>
          <a:prstGeom prst="rect">
            <a:avLst/>
          </a:prstGeom>
        </p:spPr>
        <p:txBody>
          <a:bodyPr/>
          <a:lstStyle>
            <a:lvl1pPr eaLnBrk="1" fontAlgn="auto" hangingPunct="1">
              <a:spcBef>
                <a:spcPts val="0"/>
              </a:spcBef>
              <a:spcAft>
                <a:spcPts val="0"/>
              </a:spcAft>
              <a:defRPr sz="1800" b="0">
                <a:solidFill>
                  <a:srgbClr val="FFFFFF"/>
                </a:solidFill>
                <a:latin typeface="Arial"/>
                <a:cs typeface="+mn-cs"/>
              </a:defRPr>
            </a:lvl1pPr>
          </a:lstStyle>
          <a:p>
            <a:pPr>
              <a:defRPr/>
            </a:pPr>
            <a:fld id="{82BB47B5-C739-4DAE-AACD-CC58CA843AC4}" type="datetime1">
              <a:rPr lang="en-US"/>
              <a:pPr>
                <a:defRPr/>
              </a:pPr>
              <a:t>6/28/2018</a:t>
            </a:fld>
            <a:endParaRPr lang="en-US" dirty="0"/>
          </a:p>
        </p:txBody>
      </p:sp>
      <p:sp>
        <p:nvSpPr>
          <p:cNvPr id="6" name="Footer Placeholder 4"/>
          <p:cNvSpPr>
            <a:spLocks noGrp="1"/>
          </p:cNvSpPr>
          <p:nvPr>
            <p:ph type="ftr" sz="quarter" idx="11"/>
          </p:nvPr>
        </p:nvSpPr>
        <p:spPr>
          <a:xfrm>
            <a:off x="3429000" y="19050"/>
            <a:ext cx="4114800" cy="328613"/>
          </a:xfrm>
          <a:prstGeom prst="rect">
            <a:avLst/>
          </a:prstGeom>
        </p:spPr>
        <p:txBody>
          <a:bodyPr/>
          <a:lstStyle>
            <a:lvl1pPr eaLnBrk="1" fontAlgn="auto" hangingPunct="1">
              <a:spcBef>
                <a:spcPts val="0"/>
              </a:spcBef>
              <a:spcAft>
                <a:spcPts val="0"/>
              </a:spcAft>
              <a:defRPr sz="1800" b="0">
                <a:solidFill>
                  <a:srgbClr val="FFFFFF"/>
                </a:solidFill>
                <a:latin typeface="Arial"/>
                <a:cs typeface="+mn-cs"/>
              </a:defRPr>
            </a:lvl1pPr>
          </a:lstStyle>
          <a:p>
            <a:pPr>
              <a:defRPr/>
            </a:pPr>
            <a:endParaRPr lang="en-US"/>
          </a:p>
        </p:txBody>
      </p:sp>
      <p:sp>
        <p:nvSpPr>
          <p:cNvPr id="7" name="Slide Number Placeholder 5"/>
          <p:cNvSpPr>
            <a:spLocks noGrp="1"/>
          </p:cNvSpPr>
          <p:nvPr>
            <p:ph type="sldNum" sz="quarter" idx="12"/>
          </p:nvPr>
        </p:nvSpPr>
        <p:spPr>
          <a:xfrm>
            <a:off x="7620000" y="19050"/>
            <a:ext cx="1066800" cy="328613"/>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FFFFFF"/>
                </a:solidFill>
              </a:defRPr>
            </a:lvl1pPr>
          </a:lstStyle>
          <a:p>
            <a:fld id="{114AB4B5-9EBD-433F-BE58-52090C64FA1C}" type="slidenum">
              <a:rPr lang="en-US" altLang="en-US"/>
              <a:pPr/>
              <a:t>‹#›</a:t>
            </a:fld>
            <a:endParaRPr lang="en-US" altLang="en-US"/>
          </a:p>
        </p:txBody>
      </p:sp>
    </p:spTree>
    <p:extLst>
      <p:ext uri="{BB962C8B-B14F-4D97-AF65-F5344CB8AC3E}">
        <p14:creationId xmlns:p14="http://schemas.microsoft.com/office/powerpoint/2010/main" val="2633897202"/>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19050"/>
            <a:ext cx="28956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fld id="{8C273C2C-6BD0-40EC-8D8D-4D51F089C5EB}" type="datetime1">
              <a:rPr lang="en-US"/>
              <a:pPr>
                <a:defRPr/>
              </a:pPr>
              <a:t>6/28/2018</a:t>
            </a:fld>
            <a:endParaRPr lang="en-US" dirty="0"/>
          </a:p>
        </p:txBody>
      </p:sp>
      <p:sp>
        <p:nvSpPr>
          <p:cNvPr id="7" name="Footer Placeholder 5"/>
          <p:cNvSpPr>
            <a:spLocks noGrp="1"/>
          </p:cNvSpPr>
          <p:nvPr>
            <p:ph type="ftr" sz="quarter" idx="11"/>
          </p:nvPr>
        </p:nvSpPr>
        <p:spPr>
          <a:xfrm>
            <a:off x="3429000" y="19050"/>
            <a:ext cx="41148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endParaRPr lang="en-US"/>
          </a:p>
        </p:txBody>
      </p:sp>
      <p:sp>
        <p:nvSpPr>
          <p:cNvPr id="8" name="Slide Number Placeholder 6"/>
          <p:cNvSpPr>
            <a:spLocks noGrp="1"/>
          </p:cNvSpPr>
          <p:nvPr>
            <p:ph type="sldNum" sz="quarter" idx="12"/>
          </p:nvPr>
        </p:nvSpPr>
        <p:spPr>
          <a:xfrm>
            <a:off x="7620000" y="19050"/>
            <a:ext cx="1066800" cy="328613"/>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fld id="{11A4DA24-2F0F-4A25-9A19-55964F4FBA23}" type="slidenum">
              <a:rPr lang="en-US" altLang="en-US"/>
              <a:pPr/>
              <a:t>‹#›</a:t>
            </a:fld>
            <a:endParaRPr lang="en-US" altLang="en-US"/>
          </a:p>
        </p:txBody>
      </p:sp>
    </p:spTree>
    <p:extLst>
      <p:ext uri="{BB962C8B-B14F-4D97-AF65-F5344CB8AC3E}">
        <p14:creationId xmlns:p14="http://schemas.microsoft.com/office/powerpoint/2010/main" val="33745830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447" y="1978444"/>
            <a:ext cx="8090115" cy="1332647"/>
          </a:xfrm>
        </p:spPr>
        <p:txBody>
          <a:bodyPr anchor="t">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480447" y="3444240"/>
            <a:ext cx="8090115" cy="10566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7288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E86957B-6442-4430-918E-B2C60F4656F7}" type="datetime4">
              <a:rPr lang="en-US"/>
              <a:pPr>
                <a:defRPr/>
              </a:pPr>
              <a:t>June 28, 2018</a:t>
            </a:fld>
            <a:endParaRPr lang="en-US"/>
          </a:p>
        </p:txBody>
      </p:sp>
      <p:sp>
        <p:nvSpPr>
          <p:cNvPr id="3" name="Footer Placeholder 2"/>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0108348A-FDF5-4299-8C18-823B7A626836}" type="slidenum">
              <a:rPr lang="en-US" altLang="en-US"/>
              <a:pPr/>
              <a:t>‹#›</a:t>
            </a:fld>
            <a:endParaRPr lang="en-US" altLang="en-US"/>
          </a:p>
        </p:txBody>
      </p:sp>
    </p:spTree>
    <p:extLst>
      <p:ext uri="{BB962C8B-B14F-4D97-AF65-F5344CB8AC3E}">
        <p14:creationId xmlns:p14="http://schemas.microsoft.com/office/powerpoint/2010/main" val="1915957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Break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53360"/>
            <a:ext cx="6858000" cy="1971040"/>
          </a:xfrm>
        </p:spPr>
        <p:txBody>
          <a:bodyPr anchor="t">
            <a:normAutofit/>
          </a:bodyPr>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1143000" y="4826000"/>
            <a:ext cx="6858000" cy="17672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952599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34086"/>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418082"/>
            <a:ext cx="7886700" cy="4078972"/>
          </a:xfrm>
        </p:spPr>
        <p:txBody>
          <a:bodyPr/>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10686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09639"/>
            <a:ext cx="7886700"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628650" y="2370138"/>
            <a:ext cx="3886200" cy="3770780"/>
          </a:xfrm>
        </p:spPr>
        <p:txBody>
          <a:bodyPr/>
          <a:lstStyle>
            <a:lvl1pPr>
              <a:buClr>
                <a:schemeClr val="accent5">
                  <a:lumMod val="50000"/>
                </a:schemeClr>
              </a:buClr>
              <a:defRPr/>
            </a:lvl1pPr>
            <a:lvl2pPr>
              <a:buClr>
                <a:schemeClr val="accent5">
                  <a:lumMod val="50000"/>
                </a:schemeClr>
              </a:buClr>
              <a:defRPr/>
            </a:lvl2pPr>
            <a:lvl3pPr>
              <a:buClr>
                <a:schemeClr val="accent5">
                  <a:lumMod val="50000"/>
                </a:schemeClr>
              </a:buClr>
              <a:defRPr/>
            </a:lvl3pPr>
            <a:lvl4pPr>
              <a:buClr>
                <a:schemeClr val="accent5">
                  <a:lumMod val="50000"/>
                </a:schemeClr>
              </a:buClr>
              <a:defRPr/>
            </a:lvl4pPr>
            <a:lvl5pPr>
              <a:buClr>
                <a:schemeClr val="accent5">
                  <a:lumMod val="5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p:nvPr>
        </p:nvSpPr>
        <p:spPr>
          <a:xfrm>
            <a:off x="4629150" y="2370138"/>
            <a:ext cx="3886200" cy="3770780"/>
          </a:xfrm>
        </p:spPr>
        <p:txBody>
          <a:bodyPr/>
          <a:lstStyle>
            <a:lvl1pPr>
              <a:buClr>
                <a:srgbClr val="345884"/>
              </a:buClr>
              <a:defRPr/>
            </a:lvl1pPr>
            <a:lvl2pPr>
              <a:buClr>
                <a:srgbClr val="345884"/>
              </a:buClr>
              <a:defRPr/>
            </a:lvl2pPr>
            <a:lvl3pPr>
              <a:buClr>
                <a:srgbClr val="345884"/>
              </a:buClr>
              <a:defRPr/>
            </a:lvl3pPr>
            <a:lvl4pPr>
              <a:buClr>
                <a:srgbClr val="345884"/>
              </a:buClr>
              <a:defRPr/>
            </a:lvl4pPr>
            <a:lvl5pPr>
              <a:buClr>
                <a:srgbClr val="34588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45813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and Photo/Figure">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Picture Placeholder 2"/>
          <p:cNvSpPr>
            <a:spLocks noGrp="1" noChangeAspect="1"/>
          </p:cNvSpPr>
          <p:nvPr>
            <p:ph type="pic" idx="1"/>
          </p:nvPr>
        </p:nvSpPr>
        <p:spPr>
          <a:xfrm>
            <a:off x="3887391" y="944563"/>
            <a:ext cx="4629150" cy="514822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6" name="Text Placeholder 3"/>
          <p:cNvSpPr>
            <a:spLocks noGrp="1"/>
          </p:cNvSpPr>
          <p:nvPr>
            <p:ph type="body" sz="half" idx="2"/>
          </p:nvPr>
        </p:nvSpPr>
        <p:spPr>
          <a:xfrm>
            <a:off x="629841" y="2544763"/>
            <a:ext cx="2949178" cy="35480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67835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Text/Photo">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9841" y="944563"/>
            <a:ext cx="2949178" cy="1600200"/>
          </a:xfrm>
        </p:spPr>
        <p:txBody>
          <a:bodyPr anchor="b"/>
          <a:lstStyle>
            <a:lvl1pPr>
              <a:defRPr sz="3200"/>
            </a:lvl1pPr>
          </a:lstStyle>
          <a:p>
            <a:r>
              <a:rPr lang="en-US"/>
              <a:t>Click to edit Master title style</a:t>
            </a:r>
            <a:endParaRPr lang="en-US" dirty="0"/>
          </a:p>
        </p:txBody>
      </p:sp>
      <p:sp>
        <p:nvSpPr>
          <p:cNvPr id="5" name="Content Placeholder 2"/>
          <p:cNvSpPr>
            <a:spLocks noGrp="1"/>
          </p:cNvSpPr>
          <p:nvPr>
            <p:ph idx="1"/>
          </p:nvPr>
        </p:nvSpPr>
        <p:spPr>
          <a:xfrm>
            <a:off x="3887391" y="944563"/>
            <a:ext cx="4629150"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half" idx="2"/>
          </p:nvPr>
        </p:nvSpPr>
        <p:spPr>
          <a:xfrm>
            <a:off x="629841" y="2544763"/>
            <a:ext cx="2949178" cy="35865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66231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e Two Lists/Figures">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a:spLocks noGrp="1"/>
          </p:cNvSpPr>
          <p:nvPr>
            <p:ph type="body" idx="1"/>
          </p:nvPr>
        </p:nvSpPr>
        <p:spPr>
          <a:xfrm>
            <a:off x="629842" y="111327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629842" y="1937185"/>
            <a:ext cx="3868340" cy="3684588"/>
          </a:xfrm>
        </p:spPr>
        <p:txBody>
          <a:bodyPr/>
          <a:lstStyle>
            <a:lvl1pPr>
              <a:buClr>
                <a:srgbClr val="345884"/>
              </a:buClr>
              <a:defRPr/>
            </a:lvl1pPr>
            <a:lvl2pPr>
              <a:buClr>
                <a:srgbClr val="345884"/>
              </a:buClr>
              <a:defRPr/>
            </a:lvl2pPr>
            <a:lvl3pPr>
              <a:buClr>
                <a:srgbClr val="345884"/>
              </a:buClr>
              <a:defRPr/>
            </a:lvl3pPr>
            <a:lvl4pPr>
              <a:buClr>
                <a:srgbClr val="345884"/>
              </a:buClr>
              <a:defRPr/>
            </a:lvl4pPr>
            <a:lvl5pPr>
              <a:buClr>
                <a:srgbClr val="34588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3"/>
          </p:nvPr>
        </p:nvSpPr>
        <p:spPr>
          <a:xfrm>
            <a:off x="4629150" y="11132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29150" y="1937185"/>
            <a:ext cx="3887391" cy="3684588"/>
          </a:xfrm>
        </p:spPr>
        <p:txBody>
          <a:bodyPr/>
          <a:lstStyle>
            <a:lvl1pPr>
              <a:buClr>
                <a:srgbClr val="345884"/>
              </a:buClr>
              <a:defRPr/>
            </a:lvl1pPr>
            <a:lvl2pPr>
              <a:buClr>
                <a:srgbClr val="345884"/>
              </a:buClr>
              <a:defRPr/>
            </a:lvl2pPr>
            <a:lvl3pPr>
              <a:buClr>
                <a:srgbClr val="345884"/>
              </a:buClr>
              <a:defRPr/>
            </a:lvl3pPr>
            <a:lvl4pPr>
              <a:buClr>
                <a:srgbClr val="345884"/>
              </a:buClr>
              <a:defRPr/>
            </a:lvl4pPr>
            <a:lvl5pPr>
              <a:buClr>
                <a:srgbClr val="34588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18179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28650" y="952267"/>
            <a:ext cx="78867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9542505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28650" y="385446"/>
            <a:ext cx="7886700" cy="1325563"/>
          </a:xfrm>
        </p:spPr>
        <p:txBody>
          <a:bodyPr/>
          <a:lstStyle>
            <a:lvl1pPr>
              <a:defRPr>
                <a:solidFill>
                  <a:srgbClr val="345884"/>
                </a:solidFill>
              </a:defRPr>
            </a:lvl1pPr>
          </a:lstStyle>
          <a:p>
            <a:r>
              <a:rPr lang="en-US" dirty="0"/>
              <a:t>Click to edit Master title style</a:t>
            </a:r>
          </a:p>
        </p:txBody>
      </p:sp>
    </p:spTree>
    <p:extLst>
      <p:ext uri="{BB962C8B-B14F-4D97-AF65-F5344CB8AC3E}">
        <p14:creationId xmlns:p14="http://schemas.microsoft.com/office/powerpoint/2010/main" val="16409840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otated">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itle 1"/>
          <p:cNvSpPr>
            <a:spLocks noGrp="1"/>
          </p:cNvSpPr>
          <p:nvPr>
            <p:ph type="title" orient="vert"/>
          </p:nvPr>
        </p:nvSpPr>
        <p:spPr>
          <a:xfrm>
            <a:off x="6543675" y="943275"/>
            <a:ext cx="1971675" cy="5233687"/>
          </a:xfrm>
        </p:spPr>
        <p:txBody>
          <a:bodyPr vert="eaVert"/>
          <a:lstStyle/>
          <a:p>
            <a:r>
              <a:rPr lang="en-US"/>
              <a:t>Click to edit Master title style</a:t>
            </a:r>
            <a:endParaRPr lang="en-US" dirty="0"/>
          </a:p>
        </p:txBody>
      </p:sp>
      <p:sp>
        <p:nvSpPr>
          <p:cNvPr id="4" name="Vertical Text Placeholder 2"/>
          <p:cNvSpPr>
            <a:spLocks noGrp="1"/>
          </p:cNvSpPr>
          <p:nvPr>
            <p:ph type="body" orient="vert" idx="1"/>
          </p:nvPr>
        </p:nvSpPr>
        <p:spPr>
          <a:xfrm>
            <a:off x="628650" y="943276"/>
            <a:ext cx="5800725" cy="5233686"/>
          </a:xfrm>
        </p:spPr>
        <p:txBody>
          <a:bodyPr vert="eaVert"/>
          <a:lstStyle>
            <a:lvl1pPr>
              <a:buClr>
                <a:srgbClr val="345884"/>
              </a:buClr>
              <a:defRPr/>
            </a:lvl1pPr>
            <a:lvl2pPr>
              <a:buClr>
                <a:srgbClr val="345884"/>
              </a:buClr>
              <a:defRPr/>
            </a:lvl2pPr>
            <a:lvl3pPr>
              <a:buClr>
                <a:srgbClr val="345884"/>
              </a:buClr>
              <a:defRPr/>
            </a:lvl3pPr>
            <a:lvl4pPr>
              <a:buClr>
                <a:srgbClr val="345884"/>
              </a:buClr>
              <a:defRPr/>
            </a:lvl4pPr>
            <a:lvl5pPr>
              <a:buClr>
                <a:srgbClr val="34588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3821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Rotated Lis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r="69901"/>
          <a:stretch>
            <a:fillRect/>
          </a:stretch>
        </p:blipFill>
        <p:spPr bwMode="auto">
          <a:xfrm>
            <a:off x="0" y="0"/>
            <a:ext cx="275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330438" y="671639"/>
            <a:ext cx="2105266" cy="1873124"/>
          </a:xfrm>
        </p:spPr>
        <p:txBody>
          <a:bodyPr anchor="b"/>
          <a:lstStyle>
            <a:lvl1pPr>
              <a:defRPr sz="3200"/>
            </a:lvl1pPr>
          </a:lstStyle>
          <a:p>
            <a:r>
              <a:rPr lang="en-US" dirty="0"/>
              <a:t>Click to edit Master title style</a:t>
            </a:r>
          </a:p>
        </p:txBody>
      </p:sp>
      <p:sp>
        <p:nvSpPr>
          <p:cNvPr id="9" name="Content Placeholder 2"/>
          <p:cNvSpPr>
            <a:spLocks noGrp="1"/>
          </p:cNvSpPr>
          <p:nvPr>
            <p:ph idx="1"/>
          </p:nvPr>
        </p:nvSpPr>
        <p:spPr>
          <a:xfrm>
            <a:off x="3058788" y="944563"/>
            <a:ext cx="5640149" cy="5186731"/>
          </a:xfrm>
        </p:spPr>
        <p:txBody>
          <a:bodyPr/>
          <a:lstStyle>
            <a:lvl1pPr>
              <a:buClr>
                <a:schemeClr val="accent1">
                  <a:lumMod val="50000"/>
                </a:schemeClr>
              </a:buClr>
              <a:defRPr sz="3200"/>
            </a:lvl1pPr>
            <a:lvl2pPr>
              <a:buClr>
                <a:schemeClr val="accent1">
                  <a:lumMod val="50000"/>
                </a:schemeClr>
              </a:buClr>
              <a:defRPr sz="2800"/>
            </a:lvl2pPr>
            <a:lvl3pPr>
              <a:buClr>
                <a:schemeClr val="accent1">
                  <a:lumMod val="50000"/>
                </a:schemeClr>
              </a:buClr>
              <a:defRPr sz="2400"/>
            </a:lvl3pPr>
            <a:lvl4pPr>
              <a:buClr>
                <a:schemeClr val="accent1">
                  <a:lumMod val="50000"/>
                </a:schemeClr>
              </a:buClr>
              <a:defRPr sz="2000"/>
            </a:lvl4pPr>
            <a:lvl5pPr>
              <a:buClr>
                <a:schemeClr val="accent1">
                  <a:lumMod val="50000"/>
                </a:schemeClr>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2"/>
          </p:nvPr>
        </p:nvSpPr>
        <p:spPr>
          <a:xfrm>
            <a:off x="330437" y="2544763"/>
            <a:ext cx="2105267" cy="35865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79110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A45ACC39-FD01-4458-ABF0-F65179E692E3}" type="datetime4">
              <a:rPr lang="en-US"/>
              <a:pPr>
                <a:defRPr/>
              </a:pPr>
              <a:t>June 28, 2018</a:t>
            </a:fld>
            <a:endParaRPr lang="en-US"/>
          </a:p>
        </p:txBody>
      </p:sp>
      <p:sp>
        <p:nvSpPr>
          <p:cNvPr id="6" name="Footer Placeholder 5"/>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4EE1E09-2A11-42BE-925D-C5A96FCBD3F9}" type="slidenum">
              <a:rPr lang="en-US" altLang="en-US"/>
              <a:pPr/>
              <a:t>‹#›</a:t>
            </a:fld>
            <a:endParaRPr lang="en-US" altLang="en-US"/>
          </a:p>
        </p:txBody>
      </p:sp>
    </p:spTree>
    <p:extLst>
      <p:ext uri="{BB962C8B-B14F-4D97-AF65-F5344CB8AC3E}">
        <p14:creationId xmlns:p14="http://schemas.microsoft.com/office/powerpoint/2010/main" val="35926935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19050"/>
            <a:ext cx="28956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fld id="{0E70D3E6-EF16-4488-94A4-211508FE4682}" type="datetime1">
              <a:rPr lang="en-US"/>
              <a:pPr>
                <a:defRPr/>
              </a:pPr>
              <a:t>6/28/2018</a:t>
            </a:fld>
            <a:endParaRPr lang="en-US" dirty="0"/>
          </a:p>
        </p:txBody>
      </p:sp>
      <p:sp>
        <p:nvSpPr>
          <p:cNvPr id="4" name="Footer Placeholder 3"/>
          <p:cNvSpPr>
            <a:spLocks noGrp="1"/>
          </p:cNvSpPr>
          <p:nvPr>
            <p:ph type="ftr" sz="quarter" idx="11"/>
          </p:nvPr>
        </p:nvSpPr>
        <p:spPr>
          <a:xfrm>
            <a:off x="3429000" y="19050"/>
            <a:ext cx="41148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endParaRPr lang="en-US"/>
          </a:p>
        </p:txBody>
      </p:sp>
      <p:sp>
        <p:nvSpPr>
          <p:cNvPr id="5" name="Slide Number Placeholder 4"/>
          <p:cNvSpPr>
            <a:spLocks noGrp="1"/>
          </p:cNvSpPr>
          <p:nvPr>
            <p:ph type="sldNum" sz="quarter" idx="12"/>
          </p:nvPr>
        </p:nvSpPr>
        <p:spPr>
          <a:xfrm>
            <a:off x="7620000" y="19050"/>
            <a:ext cx="1066800" cy="328613"/>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fld id="{7CB6C6AB-3C4E-4EBC-99F1-DBDC164DCFA1}" type="slidenum">
              <a:rPr lang="en-US" altLang="en-US"/>
              <a:pPr/>
              <a:t>‹#›</a:t>
            </a:fld>
            <a:endParaRPr lang="en-US" altLang="en-US"/>
          </a:p>
        </p:txBody>
      </p:sp>
    </p:spTree>
    <p:extLst>
      <p:ext uri="{BB962C8B-B14F-4D97-AF65-F5344CB8AC3E}">
        <p14:creationId xmlns:p14="http://schemas.microsoft.com/office/powerpoint/2010/main" val="22560374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9050"/>
            <a:ext cx="28956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fld id="{7077FB3B-20DA-4D0E-BF16-8262B7156612}" type="datetime1">
              <a:rPr lang="en-US"/>
              <a:pPr>
                <a:defRPr/>
              </a:pPr>
              <a:t>6/28/2018</a:t>
            </a:fld>
            <a:endParaRPr lang="en-US" dirty="0"/>
          </a:p>
        </p:txBody>
      </p:sp>
      <p:sp>
        <p:nvSpPr>
          <p:cNvPr id="3" name="Footer Placeholder 2"/>
          <p:cNvSpPr>
            <a:spLocks noGrp="1"/>
          </p:cNvSpPr>
          <p:nvPr>
            <p:ph type="ftr" sz="quarter" idx="11"/>
          </p:nvPr>
        </p:nvSpPr>
        <p:spPr>
          <a:xfrm>
            <a:off x="3429000" y="19050"/>
            <a:ext cx="41148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endParaRPr lang="en-US"/>
          </a:p>
        </p:txBody>
      </p:sp>
      <p:sp>
        <p:nvSpPr>
          <p:cNvPr id="4" name="Slide Number Placeholder 3"/>
          <p:cNvSpPr>
            <a:spLocks noGrp="1"/>
          </p:cNvSpPr>
          <p:nvPr>
            <p:ph type="sldNum" sz="quarter" idx="12"/>
          </p:nvPr>
        </p:nvSpPr>
        <p:spPr>
          <a:xfrm>
            <a:off x="7620000" y="19050"/>
            <a:ext cx="1066800" cy="328613"/>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fld id="{3483C474-01B8-450F-8540-07988C8A9A4F}" type="slidenum">
              <a:rPr lang="en-US" altLang="en-US"/>
              <a:pPr/>
              <a:t>‹#›</a:t>
            </a:fld>
            <a:endParaRPr lang="en-US" altLang="en-US"/>
          </a:p>
        </p:txBody>
      </p:sp>
    </p:spTree>
    <p:extLst>
      <p:ext uri="{BB962C8B-B14F-4D97-AF65-F5344CB8AC3E}">
        <p14:creationId xmlns:p14="http://schemas.microsoft.com/office/powerpoint/2010/main" val="5834483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19050"/>
            <a:ext cx="28956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fld id="{8C273C2C-6BD0-40EC-8D8D-4D51F089C5EB}" type="datetime1">
              <a:rPr lang="en-US"/>
              <a:pPr>
                <a:defRPr/>
              </a:pPr>
              <a:t>6/28/2018</a:t>
            </a:fld>
            <a:endParaRPr lang="en-US" dirty="0"/>
          </a:p>
        </p:txBody>
      </p:sp>
      <p:sp>
        <p:nvSpPr>
          <p:cNvPr id="7" name="Footer Placeholder 5"/>
          <p:cNvSpPr>
            <a:spLocks noGrp="1"/>
          </p:cNvSpPr>
          <p:nvPr>
            <p:ph type="ftr" sz="quarter" idx="11"/>
          </p:nvPr>
        </p:nvSpPr>
        <p:spPr>
          <a:xfrm>
            <a:off x="3429000" y="19050"/>
            <a:ext cx="4114800" cy="328613"/>
          </a:xfrm>
          <a:prstGeom prst="rect">
            <a:avLst/>
          </a:prstGeom>
        </p:spPr>
        <p:txBody>
          <a:bodyPr/>
          <a:lstStyle>
            <a:lvl1pPr eaLnBrk="1" fontAlgn="auto" hangingPunct="1">
              <a:spcBef>
                <a:spcPts val="0"/>
              </a:spcBef>
              <a:spcAft>
                <a:spcPts val="0"/>
              </a:spcAft>
              <a:defRPr sz="1800" b="0">
                <a:solidFill>
                  <a:srgbClr val="000000"/>
                </a:solidFill>
                <a:latin typeface="Arial"/>
                <a:cs typeface="+mn-cs"/>
              </a:defRPr>
            </a:lvl1pPr>
          </a:lstStyle>
          <a:p>
            <a:pPr>
              <a:defRPr/>
            </a:pPr>
            <a:endParaRPr lang="en-US"/>
          </a:p>
        </p:txBody>
      </p:sp>
      <p:sp>
        <p:nvSpPr>
          <p:cNvPr id="8" name="Slide Number Placeholder 6"/>
          <p:cNvSpPr>
            <a:spLocks noGrp="1"/>
          </p:cNvSpPr>
          <p:nvPr>
            <p:ph type="sldNum" sz="quarter" idx="12"/>
          </p:nvPr>
        </p:nvSpPr>
        <p:spPr>
          <a:xfrm>
            <a:off x="7620000" y="19050"/>
            <a:ext cx="1066800" cy="328613"/>
          </a:xfrm>
          <a:prstGeom prst="rect">
            <a:avLst/>
          </a:prstGeom>
        </p:spPr>
        <p:txBody>
          <a:bodyPr vert="horz" wrap="square" lIns="91440" tIns="45720" rIns="91440" bIns="45720" numCol="1" anchor="t" anchorCtr="0" compatLnSpc="1">
            <a:prstTxWarp prst="textNoShape">
              <a:avLst/>
            </a:prstTxWarp>
          </a:bodyPr>
          <a:lstStyle>
            <a:lvl1pPr eaLnBrk="1" hangingPunct="1">
              <a:defRPr sz="1800" b="0">
                <a:solidFill>
                  <a:srgbClr val="000000"/>
                </a:solidFill>
              </a:defRPr>
            </a:lvl1pPr>
          </a:lstStyle>
          <a:p>
            <a:fld id="{EEE75A0B-4187-4C95-818C-E3C3070AD85D}" type="slidenum">
              <a:rPr lang="en-US" altLang="en-US"/>
              <a:pPr/>
              <a:t>‹#›</a:t>
            </a:fld>
            <a:endParaRPr lang="en-US" altLang="en-US"/>
          </a:p>
        </p:txBody>
      </p:sp>
    </p:spTree>
    <p:extLst>
      <p:ext uri="{BB962C8B-B14F-4D97-AF65-F5344CB8AC3E}">
        <p14:creationId xmlns:p14="http://schemas.microsoft.com/office/powerpoint/2010/main" val="530606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b="1">
                <a:cs typeface="Arial" charset="0"/>
              </a:defRPr>
            </a:lvl1pPr>
          </a:lstStyle>
          <a:p>
            <a:pPr>
              <a:defRPr/>
            </a:pPr>
            <a:fld id="{BF9C82B5-EEB2-4870-8417-F436A164186D}" type="datetimeFigureOut">
              <a:rPr lang="en-US"/>
              <a:pPr>
                <a:defRPr/>
              </a:pPr>
              <a:t>6/28/2018</a:t>
            </a:fld>
            <a:endParaRPr lang="en-US"/>
          </a:p>
        </p:txBody>
      </p:sp>
      <p:sp>
        <p:nvSpPr>
          <p:cNvPr id="5" name="Footer Placeholder 4"/>
          <p:cNvSpPr>
            <a:spLocks noGrp="1"/>
          </p:cNvSpPr>
          <p:nvPr>
            <p:ph type="ftr" sz="quarter" idx="11"/>
          </p:nvPr>
        </p:nvSpPr>
        <p:spPr/>
        <p:txBody>
          <a:bodyPr/>
          <a:lstStyle>
            <a:lvl1pPr eaLnBrk="0" hangingPunct="0">
              <a:defRPr b="1">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vl1pPr>
          </a:lstStyle>
          <a:p>
            <a:fld id="{9891E85F-30D3-444A-85B2-D6E622CA7611}" type="slidenum">
              <a:rPr lang="en-US" altLang="en-US"/>
              <a:pPr/>
              <a:t>‹#›</a:t>
            </a:fld>
            <a:endParaRPr lang="en-US" altLang="en-US"/>
          </a:p>
        </p:txBody>
      </p:sp>
    </p:spTree>
    <p:extLst>
      <p:ext uri="{BB962C8B-B14F-4D97-AF65-F5344CB8AC3E}">
        <p14:creationId xmlns:p14="http://schemas.microsoft.com/office/powerpoint/2010/main" val="30688265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cs typeface="Arial" charset="0"/>
              </a:defRPr>
            </a:lvl1pPr>
          </a:lstStyle>
          <a:p>
            <a:pPr>
              <a:defRPr/>
            </a:pPr>
            <a:fld id="{96E04E4E-F86C-4EA8-A972-989BAD94AF1C}" type="datetimeFigureOut">
              <a:rPr lang="en-US"/>
              <a:pPr>
                <a:defRPr/>
              </a:pPr>
              <a:t>6/28/2018</a:t>
            </a:fld>
            <a:endParaRPr lang="en-US"/>
          </a:p>
        </p:txBody>
      </p:sp>
      <p:sp>
        <p:nvSpPr>
          <p:cNvPr id="5" name="Footer Placeholder 4"/>
          <p:cNvSpPr>
            <a:spLocks noGrp="1"/>
          </p:cNvSpPr>
          <p:nvPr>
            <p:ph type="ftr" sz="quarter" idx="11"/>
          </p:nvPr>
        </p:nvSpPr>
        <p:spPr/>
        <p:txBody>
          <a:bodyPr/>
          <a:lstStyle>
            <a:lvl1pPr eaLnBrk="0" hangingPunct="0">
              <a:defRPr b="1">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vl1pPr>
          </a:lstStyle>
          <a:p>
            <a:fld id="{F6FCDE4A-8C5A-4D74-9B79-961C3216746D}" type="slidenum">
              <a:rPr lang="en-US" altLang="en-US"/>
              <a:pPr/>
              <a:t>‹#›</a:t>
            </a:fld>
            <a:endParaRPr lang="en-US" altLang="en-US"/>
          </a:p>
        </p:txBody>
      </p:sp>
    </p:spTree>
    <p:extLst>
      <p:ext uri="{BB962C8B-B14F-4D97-AF65-F5344CB8AC3E}">
        <p14:creationId xmlns:p14="http://schemas.microsoft.com/office/powerpoint/2010/main" val="42801030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b="1">
                <a:cs typeface="Arial" charset="0"/>
              </a:defRPr>
            </a:lvl1pPr>
          </a:lstStyle>
          <a:p>
            <a:pPr>
              <a:defRPr/>
            </a:pPr>
            <a:fld id="{8087F3B0-9904-4ABD-B850-9873F9EDC23A}" type="datetimeFigureOut">
              <a:rPr lang="en-US"/>
              <a:pPr>
                <a:defRPr/>
              </a:pPr>
              <a:t>6/28/2018</a:t>
            </a:fld>
            <a:endParaRPr lang="en-US"/>
          </a:p>
        </p:txBody>
      </p:sp>
      <p:sp>
        <p:nvSpPr>
          <p:cNvPr id="5" name="Footer Placeholder 4"/>
          <p:cNvSpPr>
            <a:spLocks noGrp="1"/>
          </p:cNvSpPr>
          <p:nvPr>
            <p:ph type="ftr" sz="quarter" idx="11"/>
          </p:nvPr>
        </p:nvSpPr>
        <p:spPr/>
        <p:txBody>
          <a:bodyPr/>
          <a:lstStyle>
            <a:lvl1pPr eaLnBrk="0" hangingPunct="0">
              <a:defRPr b="1">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vl1pPr>
          </a:lstStyle>
          <a:p>
            <a:fld id="{A52A1A28-82F0-4D10-85AD-394064F98BDC}" type="slidenum">
              <a:rPr lang="en-US" altLang="en-US"/>
              <a:pPr/>
              <a:t>‹#›</a:t>
            </a:fld>
            <a:endParaRPr lang="en-US" altLang="en-US"/>
          </a:p>
        </p:txBody>
      </p:sp>
    </p:spTree>
    <p:extLst>
      <p:ext uri="{BB962C8B-B14F-4D97-AF65-F5344CB8AC3E}">
        <p14:creationId xmlns:p14="http://schemas.microsoft.com/office/powerpoint/2010/main" val="898484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b="1">
                <a:cs typeface="Arial" charset="0"/>
              </a:defRPr>
            </a:lvl1pPr>
          </a:lstStyle>
          <a:p>
            <a:pPr>
              <a:defRPr/>
            </a:pPr>
            <a:fld id="{7A85F6F0-CB77-462D-A6A3-7304D9C75C66}" type="datetimeFigureOut">
              <a:rPr lang="en-US"/>
              <a:pPr>
                <a:defRPr/>
              </a:pPr>
              <a:t>6/28/2018</a:t>
            </a:fld>
            <a:endParaRPr lang="en-US"/>
          </a:p>
        </p:txBody>
      </p:sp>
      <p:sp>
        <p:nvSpPr>
          <p:cNvPr id="6" name="Footer Placeholder 4"/>
          <p:cNvSpPr>
            <a:spLocks noGrp="1"/>
          </p:cNvSpPr>
          <p:nvPr>
            <p:ph type="ftr" sz="quarter" idx="11"/>
          </p:nvPr>
        </p:nvSpPr>
        <p:spPr/>
        <p:txBody>
          <a:bodyPr/>
          <a:lstStyle>
            <a:lvl1pPr eaLnBrk="0" hangingPunct="0">
              <a:defRPr b="1">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b="1"/>
            </a:lvl1pPr>
          </a:lstStyle>
          <a:p>
            <a:fld id="{EB8824F9-6923-4AFC-BBCC-37890048EE5C}" type="slidenum">
              <a:rPr lang="en-US" altLang="en-US"/>
              <a:pPr/>
              <a:t>‹#›</a:t>
            </a:fld>
            <a:endParaRPr lang="en-US" altLang="en-US"/>
          </a:p>
        </p:txBody>
      </p:sp>
    </p:spTree>
    <p:extLst>
      <p:ext uri="{BB962C8B-B14F-4D97-AF65-F5344CB8AC3E}">
        <p14:creationId xmlns:p14="http://schemas.microsoft.com/office/powerpoint/2010/main" val="6769869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b="1">
                <a:cs typeface="Arial" charset="0"/>
              </a:defRPr>
            </a:lvl1pPr>
          </a:lstStyle>
          <a:p>
            <a:pPr>
              <a:defRPr/>
            </a:pPr>
            <a:fld id="{F659B791-FE5E-4FB1-9078-96B8C0EB646D}" type="datetimeFigureOut">
              <a:rPr lang="en-US"/>
              <a:pPr>
                <a:defRPr/>
              </a:pPr>
              <a:t>6/28/2018</a:t>
            </a:fld>
            <a:endParaRPr lang="en-US"/>
          </a:p>
        </p:txBody>
      </p:sp>
      <p:sp>
        <p:nvSpPr>
          <p:cNvPr id="8" name="Footer Placeholder 4"/>
          <p:cNvSpPr>
            <a:spLocks noGrp="1"/>
          </p:cNvSpPr>
          <p:nvPr>
            <p:ph type="ftr" sz="quarter" idx="11"/>
          </p:nvPr>
        </p:nvSpPr>
        <p:spPr/>
        <p:txBody>
          <a:bodyPr/>
          <a:lstStyle>
            <a:lvl1pPr eaLnBrk="0" hangingPunct="0">
              <a:defRPr b="1">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b="1"/>
            </a:lvl1pPr>
          </a:lstStyle>
          <a:p>
            <a:fld id="{57E68FC3-63EF-4444-936E-09D1257FF4DA}" type="slidenum">
              <a:rPr lang="en-US" altLang="en-US"/>
              <a:pPr/>
              <a:t>‹#›</a:t>
            </a:fld>
            <a:endParaRPr lang="en-US" altLang="en-US"/>
          </a:p>
        </p:txBody>
      </p:sp>
    </p:spTree>
    <p:extLst>
      <p:ext uri="{BB962C8B-B14F-4D97-AF65-F5344CB8AC3E}">
        <p14:creationId xmlns:p14="http://schemas.microsoft.com/office/powerpoint/2010/main" val="19721035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b="1">
                <a:cs typeface="Arial" charset="0"/>
              </a:defRPr>
            </a:lvl1pPr>
          </a:lstStyle>
          <a:p>
            <a:pPr>
              <a:defRPr/>
            </a:pPr>
            <a:fld id="{D6646C16-CA1E-4319-9DA8-998D336EDD3B}" type="datetimeFigureOut">
              <a:rPr lang="en-US"/>
              <a:pPr>
                <a:defRPr/>
              </a:pPr>
              <a:t>6/28/2018</a:t>
            </a:fld>
            <a:endParaRPr lang="en-US"/>
          </a:p>
        </p:txBody>
      </p:sp>
      <p:sp>
        <p:nvSpPr>
          <p:cNvPr id="4" name="Footer Placeholder 4"/>
          <p:cNvSpPr>
            <a:spLocks noGrp="1"/>
          </p:cNvSpPr>
          <p:nvPr>
            <p:ph type="ftr" sz="quarter" idx="11"/>
          </p:nvPr>
        </p:nvSpPr>
        <p:spPr/>
        <p:txBody>
          <a:bodyPr/>
          <a:lstStyle>
            <a:lvl1pPr eaLnBrk="0" hangingPunct="0">
              <a:defRPr b="1">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b="1"/>
            </a:lvl1pPr>
          </a:lstStyle>
          <a:p>
            <a:fld id="{ACF891D3-072F-4C8C-A578-3C8AD8B14E8D}" type="slidenum">
              <a:rPr lang="en-US" altLang="en-US"/>
              <a:pPr/>
              <a:t>‹#›</a:t>
            </a:fld>
            <a:endParaRPr lang="en-US" altLang="en-US"/>
          </a:p>
        </p:txBody>
      </p:sp>
    </p:spTree>
    <p:extLst>
      <p:ext uri="{BB962C8B-B14F-4D97-AF65-F5344CB8AC3E}">
        <p14:creationId xmlns:p14="http://schemas.microsoft.com/office/powerpoint/2010/main" val="37077505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b="1">
                <a:cs typeface="Arial" charset="0"/>
              </a:defRPr>
            </a:lvl1pPr>
          </a:lstStyle>
          <a:p>
            <a:pPr>
              <a:defRPr/>
            </a:pPr>
            <a:fld id="{5C2A8129-23F8-43BB-B652-91EA54591145}" type="datetimeFigureOut">
              <a:rPr lang="en-US"/>
              <a:pPr>
                <a:defRPr/>
              </a:pPr>
              <a:t>6/28/2018</a:t>
            </a:fld>
            <a:endParaRPr lang="en-US"/>
          </a:p>
        </p:txBody>
      </p:sp>
      <p:sp>
        <p:nvSpPr>
          <p:cNvPr id="3" name="Footer Placeholder 4"/>
          <p:cNvSpPr>
            <a:spLocks noGrp="1"/>
          </p:cNvSpPr>
          <p:nvPr>
            <p:ph type="ftr" sz="quarter" idx="11"/>
          </p:nvPr>
        </p:nvSpPr>
        <p:spPr/>
        <p:txBody>
          <a:bodyPr/>
          <a:lstStyle>
            <a:lvl1pPr eaLnBrk="0" hangingPunct="0">
              <a:defRPr b="1">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b="1"/>
            </a:lvl1pPr>
          </a:lstStyle>
          <a:p>
            <a:fld id="{92E2A800-A42B-4551-ADC6-0C2796166EF4}" type="slidenum">
              <a:rPr lang="en-US" altLang="en-US"/>
              <a:pPr/>
              <a:t>‹#›</a:t>
            </a:fld>
            <a:endParaRPr lang="en-US" altLang="en-US"/>
          </a:p>
        </p:txBody>
      </p:sp>
    </p:spTree>
    <p:extLst>
      <p:ext uri="{BB962C8B-B14F-4D97-AF65-F5344CB8AC3E}">
        <p14:creationId xmlns:p14="http://schemas.microsoft.com/office/powerpoint/2010/main" val="354492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7"/>
          <p:cNvSpPr>
            <a:spLocks noGrp="1"/>
          </p:cNvSpPr>
          <p:nvPr>
            <p:ph type="title"/>
          </p:nvPr>
        </p:nvSpPr>
        <p:spPr>
          <a:xfrm>
            <a:off x="457200" y="4953000"/>
            <a:ext cx="8153400" cy="762000"/>
          </a:xfrm>
        </p:spPr>
        <p:txBody>
          <a:bodyPr>
            <a:normAutofit/>
          </a:bodyPr>
          <a:lstStyle>
            <a:lvl1pPr>
              <a:defRPr sz="3200" b="1"/>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7B6CD53F-407B-47CB-BD99-1A9EC1B8FB90}" type="datetime4">
              <a:rPr lang="en-US"/>
              <a:pPr>
                <a:defRPr/>
              </a:pPr>
              <a:t>June 28, 2018</a:t>
            </a:fld>
            <a:endParaRPr lang="en-US"/>
          </a:p>
        </p:txBody>
      </p:sp>
      <p:sp>
        <p:nvSpPr>
          <p:cNvPr id="9" name="Footer Placeholder 5"/>
          <p:cNvSpPr>
            <a:spLocks noGrp="1"/>
          </p:cNvSpPr>
          <p:nvPr>
            <p:ph type="ftr" sz="quarter" idx="11"/>
          </p:nvPr>
        </p:nvSpPr>
        <p:spPr>
          <a:xfrm>
            <a:off x="3843338" y="6492875"/>
            <a:ext cx="3941762" cy="298450"/>
          </a:xfrm>
          <a:prstGeom prst="rect">
            <a:avLst/>
          </a:prstGeom>
        </p:spPr>
        <p:txBody>
          <a:bodyPr/>
          <a:lstStyle>
            <a:lvl1pPr eaLnBrk="1" hangingPunct="1">
              <a:defRPr>
                <a:latin typeface="Arial" charset="0"/>
                <a:cs typeface="Arial" charset="0"/>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fld id="{8A769302-49B5-49D7-8BB3-9A3A1888686D}" type="slidenum">
              <a:rPr lang="en-US" altLang="en-US"/>
              <a:pPr/>
              <a:t>‹#›</a:t>
            </a:fld>
            <a:endParaRPr lang="en-US" altLang="en-US"/>
          </a:p>
        </p:txBody>
      </p:sp>
    </p:spTree>
    <p:extLst>
      <p:ext uri="{BB962C8B-B14F-4D97-AF65-F5344CB8AC3E}">
        <p14:creationId xmlns:p14="http://schemas.microsoft.com/office/powerpoint/2010/main" val="28294885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b="1">
                <a:cs typeface="Arial" charset="0"/>
              </a:defRPr>
            </a:lvl1pPr>
          </a:lstStyle>
          <a:p>
            <a:pPr>
              <a:defRPr/>
            </a:pPr>
            <a:fld id="{47A1C5BC-618E-4AB8-8544-39A0DA6159F7}" type="datetimeFigureOut">
              <a:rPr lang="en-US"/>
              <a:pPr>
                <a:defRPr/>
              </a:pPr>
              <a:t>6/28/2018</a:t>
            </a:fld>
            <a:endParaRPr lang="en-US"/>
          </a:p>
        </p:txBody>
      </p:sp>
      <p:sp>
        <p:nvSpPr>
          <p:cNvPr id="6" name="Footer Placeholder 4"/>
          <p:cNvSpPr>
            <a:spLocks noGrp="1"/>
          </p:cNvSpPr>
          <p:nvPr>
            <p:ph type="ftr" sz="quarter" idx="11"/>
          </p:nvPr>
        </p:nvSpPr>
        <p:spPr/>
        <p:txBody>
          <a:bodyPr/>
          <a:lstStyle>
            <a:lvl1pPr eaLnBrk="0" hangingPunct="0">
              <a:defRPr b="1">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b="1"/>
            </a:lvl1pPr>
          </a:lstStyle>
          <a:p>
            <a:fld id="{CCF83C03-1F16-4BA8-97C8-3F0007CF43A9}" type="slidenum">
              <a:rPr lang="en-US" altLang="en-US"/>
              <a:pPr/>
              <a:t>‹#›</a:t>
            </a:fld>
            <a:endParaRPr lang="en-US" altLang="en-US"/>
          </a:p>
        </p:txBody>
      </p:sp>
    </p:spTree>
    <p:extLst>
      <p:ext uri="{BB962C8B-B14F-4D97-AF65-F5344CB8AC3E}">
        <p14:creationId xmlns:p14="http://schemas.microsoft.com/office/powerpoint/2010/main" val="3704402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b="1">
                <a:cs typeface="Arial" charset="0"/>
              </a:defRPr>
            </a:lvl1pPr>
          </a:lstStyle>
          <a:p>
            <a:pPr>
              <a:defRPr/>
            </a:pPr>
            <a:fld id="{D07AB6C6-30A4-44AE-BAF5-2C1EE40AFD62}" type="datetimeFigureOut">
              <a:rPr lang="en-US"/>
              <a:pPr>
                <a:defRPr/>
              </a:pPr>
              <a:t>6/28/2018</a:t>
            </a:fld>
            <a:endParaRPr lang="en-US"/>
          </a:p>
        </p:txBody>
      </p:sp>
      <p:sp>
        <p:nvSpPr>
          <p:cNvPr id="6" name="Footer Placeholder 4"/>
          <p:cNvSpPr>
            <a:spLocks noGrp="1"/>
          </p:cNvSpPr>
          <p:nvPr>
            <p:ph type="ftr" sz="quarter" idx="11"/>
          </p:nvPr>
        </p:nvSpPr>
        <p:spPr/>
        <p:txBody>
          <a:bodyPr/>
          <a:lstStyle>
            <a:lvl1pPr eaLnBrk="0" hangingPunct="0">
              <a:defRPr b="1">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b="1"/>
            </a:lvl1pPr>
          </a:lstStyle>
          <a:p>
            <a:fld id="{CC26AA1D-9A4E-4B5E-924C-CC5BF3B3B297}" type="slidenum">
              <a:rPr lang="en-US" altLang="en-US"/>
              <a:pPr/>
              <a:t>‹#›</a:t>
            </a:fld>
            <a:endParaRPr lang="en-US" altLang="en-US"/>
          </a:p>
        </p:txBody>
      </p:sp>
    </p:spTree>
    <p:extLst>
      <p:ext uri="{BB962C8B-B14F-4D97-AF65-F5344CB8AC3E}">
        <p14:creationId xmlns:p14="http://schemas.microsoft.com/office/powerpoint/2010/main" val="8436103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cs typeface="Arial" charset="0"/>
              </a:defRPr>
            </a:lvl1pPr>
          </a:lstStyle>
          <a:p>
            <a:pPr>
              <a:defRPr/>
            </a:pPr>
            <a:fld id="{8E8C23B6-66C7-47D0-998F-B05505343BAF}" type="datetimeFigureOut">
              <a:rPr lang="en-US"/>
              <a:pPr>
                <a:defRPr/>
              </a:pPr>
              <a:t>6/28/2018</a:t>
            </a:fld>
            <a:endParaRPr lang="en-US"/>
          </a:p>
        </p:txBody>
      </p:sp>
      <p:sp>
        <p:nvSpPr>
          <p:cNvPr id="5" name="Footer Placeholder 4"/>
          <p:cNvSpPr>
            <a:spLocks noGrp="1"/>
          </p:cNvSpPr>
          <p:nvPr>
            <p:ph type="ftr" sz="quarter" idx="11"/>
          </p:nvPr>
        </p:nvSpPr>
        <p:spPr/>
        <p:txBody>
          <a:bodyPr/>
          <a:lstStyle>
            <a:lvl1pPr eaLnBrk="0" hangingPunct="0">
              <a:defRPr b="1">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vl1pPr>
          </a:lstStyle>
          <a:p>
            <a:fld id="{9C73DBBB-B32D-4CCF-BF3D-FEC380D854D8}" type="slidenum">
              <a:rPr lang="en-US" altLang="en-US"/>
              <a:pPr/>
              <a:t>‹#›</a:t>
            </a:fld>
            <a:endParaRPr lang="en-US" altLang="en-US"/>
          </a:p>
        </p:txBody>
      </p:sp>
    </p:spTree>
    <p:extLst>
      <p:ext uri="{BB962C8B-B14F-4D97-AF65-F5344CB8AC3E}">
        <p14:creationId xmlns:p14="http://schemas.microsoft.com/office/powerpoint/2010/main" val="15262947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b="1">
                <a:cs typeface="Arial" charset="0"/>
              </a:defRPr>
            </a:lvl1pPr>
          </a:lstStyle>
          <a:p>
            <a:pPr>
              <a:defRPr/>
            </a:pPr>
            <a:fld id="{F209A742-C5C9-458D-A6A6-CE8367C93CBA}" type="datetimeFigureOut">
              <a:rPr lang="en-US"/>
              <a:pPr>
                <a:defRPr/>
              </a:pPr>
              <a:t>6/28/2018</a:t>
            </a:fld>
            <a:endParaRPr lang="en-US"/>
          </a:p>
        </p:txBody>
      </p:sp>
      <p:sp>
        <p:nvSpPr>
          <p:cNvPr id="5" name="Footer Placeholder 4"/>
          <p:cNvSpPr>
            <a:spLocks noGrp="1"/>
          </p:cNvSpPr>
          <p:nvPr>
            <p:ph type="ftr" sz="quarter" idx="11"/>
          </p:nvPr>
        </p:nvSpPr>
        <p:spPr/>
        <p:txBody>
          <a:bodyPr/>
          <a:lstStyle>
            <a:lvl1pPr eaLnBrk="0" hangingPunct="0">
              <a:defRPr b="1">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vl1pPr>
          </a:lstStyle>
          <a:p>
            <a:fld id="{66A8048A-A960-4BD3-B210-9A7BC15E5A8C}" type="slidenum">
              <a:rPr lang="en-US" altLang="en-US"/>
              <a:pPr/>
              <a:t>‹#›</a:t>
            </a:fld>
            <a:endParaRPr lang="en-US" altLang="en-US"/>
          </a:p>
        </p:txBody>
      </p:sp>
    </p:spTree>
    <p:extLst>
      <p:ext uri="{BB962C8B-B14F-4D97-AF65-F5344CB8AC3E}">
        <p14:creationId xmlns:p14="http://schemas.microsoft.com/office/powerpoint/2010/main" val="8788450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96"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866"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0" hangingPunct="0">
              <a:defRPr b="1">
                <a:solidFill>
                  <a:srgbClr val="FFFFFF"/>
                </a:solidFill>
                <a:cs typeface="Arial"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b="1">
                <a:solidFill>
                  <a:srgbClr val="FFFFFF"/>
                </a:solidFill>
                <a:cs typeface="Arial"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b="1">
                <a:solidFill>
                  <a:srgbClr val="FFFFFF"/>
                </a:solidFill>
              </a:defRPr>
            </a:lvl1pPr>
          </a:lstStyle>
          <a:p>
            <a:fld id="{4B3DB5CE-FCF8-42B5-A516-0148FBE63AC4}" type="slidenum">
              <a:rPr lang="en-US" altLang="en-US"/>
              <a:pPr/>
              <a:t>‹#›</a:t>
            </a:fld>
            <a:endParaRPr lang="en-US" altLang="en-US"/>
          </a:p>
        </p:txBody>
      </p:sp>
    </p:spTree>
    <p:extLst>
      <p:ext uri="{BB962C8B-B14F-4D97-AF65-F5344CB8AC3E}">
        <p14:creationId xmlns:p14="http://schemas.microsoft.com/office/powerpoint/2010/main" val="3980388981"/>
      </p:ext>
    </p:extLst>
  </p:cSld>
  <p:clrMapOvr>
    <a:masterClrMapping/>
  </p:clrMapOvr>
  <p:transition spd="med">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305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p:txBody>
          <a:bodyPr/>
          <a:lstStyle>
            <a:lvl1pPr eaLnBrk="0" hangingPunct="0">
              <a:defRPr b="1"/>
            </a:lvl1pPr>
          </a:lstStyle>
          <a:p>
            <a:fld id="{21D4FEA9-5709-46E9-A884-73D746E0399F}" type="slidenum">
              <a:rPr lang="en-US" altLang="en-US"/>
              <a:pPr/>
              <a:t>‹#›</a:t>
            </a:fld>
            <a:endParaRPr lang="en-US" altLang="en-US"/>
          </a:p>
        </p:txBody>
      </p:sp>
    </p:spTree>
    <p:extLst>
      <p:ext uri="{BB962C8B-B14F-4D97-AF65-F5344CB8AC3E}">
        <p14:creationId xmlns:p14="http://schemas.microsoft.com/office/powerpoint/2010/main" val="1817917270"/>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9075"/>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990600" y="322263"/>
            <a:ext cx="4191000" cy="238125"/>
          </a:xfrm>
          <a:prstGeom prst="rect">
            <a:avLst/>
          </a:prstGeom>
          <a:noFill/>
          <a:ln>
            <a:noFill/>
          </a:ln>
          <a:extLst/>
        </p:spPr>
        <p:txBody>
          <a:bodyPr lIns="91324" tIns="45662" rIns="91324" bIns="45662" anchor="ctr">
            <a:spAutoFit/>
          </a:bodyPr>
          <a:lstStyle>
            <a:lvl1pPr eaLnBrk="0" hangingPunct="0">
              <a:defRPr sz="2500">
                <a:solidFill>
                  <a:schemeClr val="tx1"/>
                </a:solidFill>
                <a:latin typeface="Times New Roman" pitchFamily="18" charset="0"/>
              </a:defRPr>
            </a:lvl1pPr>
            <a:lvl2pPr marL="742950" indent="-285750" eaLnBrk="0" hangingPunct="0">
              <a:defRPr sz="2500">
                <a:solidFill>
                  <a:schemeClr val="tx1"/>
                </a:solidFill>
                <a:latin typeface="Times New Roman" pitchFamily="18" charset="0"/>
              </a:defRPr>
            </a:lvl2pPr>
            <a:lvl3pPr marL="1143000" indent="-228600" eaLnBrk="0" hangingPunct="0">
              <a:defRPr sz="2500">
                <a:solidFill>
                  <a:schemeClr val="tx1"/>
                </a:solidFill>
                <a:latin typeface="Times New Roman" pitchFamily="18" charset="0"/>
              </a:defRPr>
            </a:lvl3pPr>
            <a:lvl4pPr marL="1600200" indent="-228600" eaLnBrk="0" hangingPunct="0">
              <a:defRPr sz="2500">
                <a:solidFill>
                  <a:schemeClr val="tx1"/>
                </a:solidFill>
                <a:latin typeface="Times New Roman" pitchFamily="18" charset="0"/>
              </a:defRPr>
            </a:lvl4pPr>
            <a:lvl5pPr marL="2057400" indent="-228600" eaLnBrk="0" hangingPunct="0">
              <a:defRPr sz="2500">
                <a:solidFill>
                  <a:schemeClr val="tx1"/>
                </a:solidFill>
                <a:latin typeface="Times New Roman" pitchFamily="18" charset="0"/>
              </a:defRPr>
            </a:lvl5pPr>
            <a:lvl6pPr marL="2514600" indent="-228600" eaLnBrk="0" fontAlgn="base" hangingPunct="0">
              <a:spcBef>
                <a:spcPct val="0"/>
              </a:spcBef>
              <a:spcAft>
                <a:spcPct val="0"/>
              </a:spcAft>
              <a:defRPr sz="2500">
                <a:solidFill>
                  <a:schemeClr val="tx1"/>
                </a:solidFill>
                <a:latin typeface="Times New Roman" pitchFamily="18" charset="0"/>
              </a:defRPr>
            </a:lvl6pPr>
            <a:lvl7pPr marL="2971800" indent="-228600" eaLnBrk="0" fontAlgn="base" hangingPunct="0">
              <a:spcBef>
                <a:spcPct val="0"/>
              </a:spcBef>
              <a:spcAft>
                <a:spcPct val="0"/>
              </a:spcAft>
              <a:defRPr sz="2500">
                <a:solidFill>
                  <a:schemeClr val="tx1"/>
                </a:solidFill>
                <a:latin typeface="Times New Roman" pitchFamily="18" charset="0"/>
              </a:defRPr>
            </a:lvl7pPr>
            <a:lvl8pPr marL="3429000" indent="-228600" eaLnBrk="0" fontAlgn="base" hangingPunct="0">
              <a:spcBef>
                <a:spcPct val="0"/>
              </a:spcBef>
              <a:spcAft>
                <a:spcPct val="0"/>
              </a:spcAft>
              <a:defRPr sz="2500">
                <a:solidFill>
                  <a:schemeClr val="tx1"/>
                </a:solidFill>
                <a:latin typeface="Times New Roman" pitchFamily="18" charset="0"/>
              </a:defRPr>
            </a:lvl8pPr>
            <a:lvl9pPr marL="3886200" indent="-228600" eaLnBrk="0" fontAlgn="base" hangingPunct="0">
              <a:spcBef>
                <a:spcPct val="0"/>
              </a:spcBef>
              <a:spcAft>
                <a:spcPct val="0"/>
              </a:spcAft>
              <a:defRPr sz="2500">
                <a:solidFill>
                  <a:schemeClr val="tx1"/>
                </a:solidFill>
                <a:latin typeface="Times New Roman" pitchFamily="18" charset="0"/>
              </a:defRPr>
            </a:lvl9pPr>
          </a:lstStyle>
          <a:p>
            <a:pPr fontAlgn="auto">
              <a:spcBef>
                <a:spcPct val="50000"/>
              </a:spcBef>
              <a:spcAft>
                <a:spcPts val="0"/>
              </a:spcAft>
              <a:defRPr/>
            </a:pPr>
            <a:r>
              <a:rPr lang="en-US" sz="900" b="0">
                <a:solidFill>
                  <a:srgbClr val="FFFFFF"/>
                </a:solidFill>
                <a:latin typeface="Futura Book"/>
                <a:cs typeface="+mn-cs"/>
              </a:rPr>
              <a:t>U.S. DEPARTMENT OF HEALTH AND HUMAN SERVICES</a:t>
            </a:r>
          </a:p>
        </p:txBody>
      </p:sp>
      <p:sp>
        <p:nvSpPr>
          <p:cNvPr id="7" name="Text Box 7"/>
          <p:cNvSpPr txBox="1">
            <a:spLocks noChangeArrowheads="1"/>
          </p:cNvSpPr>
          <p:nvPr/>
        </p:nvSpPr>
        <p:spPr bwMode="auto">
          <a:xfrm>
            <a:off x="990600" y="473075"/>
            <a:ext cx="3124200" cy="446088"/>
          </a:xfrm>
          <a:prstGeom prst="rect">
            <a:avLst/>
          </a:prstGeom>
          <a:noFill/>
          <a:ln>
            <a:noFill/>
          </a:ln>
          <a:extLst/>
        </p:spPr>
        <p:txBody>
          <a:bodyPr lIns="91324" tIns="45662" rIns="91324" bIns="45662" anchor="ctr">
            <a:spAutoFit/>
          </a:bodyPr>
          <a:lstStyle>
            <a:lvl1pPr eaLnBrk="0" hangingPunct="0">
              <a:defRPr sz="2500">
                <a:solidFill>
                  <a:schemeClr val="tx1"/>
                </a:solidFill>
                <a:latin typeface="Times New Roman" pitchFamily="18" charset="0"/>
              </a:defRPr>
            </a:lvl1pPr>
            <a:lvl2pPr marL="742950" indent="-285750" eaLnBrk="0" hangingPunct="0">
              <a:defRPr sz="2500">
                <a:solidFill>
                  <a:schemeClr val="tx1"/>
                </a:solidFill>
                <a:latin typeface="Times New Roman" pitchFamily="18" charset="0"/>
              </a:defRPr>
            </a:lvl2pPr>
            <a:lvl3pPr marL="1143000" indent="-228600" eaLnBrk="0" hangingPunct="0">
              <a:defRPr sz="2500">
                <a:solidFill>
                  <a:schemeClr val="tx1"/>
                </a:solidFill>
                <a:latin typeface="Times New Roman" pitchFamily="18" charset="0"/>
              </a:defRPr>
            </a:lvl3pPr>
            <a:lvl4pPr marL="1600200" indent="-228600" eaLnBrk="0" hangingPunct="0">
              <a:defRPr sz="2500">
                <a:solidFill>
                  <a:schemeClr val="tx1"/>
                </a:solidFill>
                <a:latin typeface="Times New Roman" pitchFamily="18" charset="0"/>
              </a:defRPr>
            </a:lvl4pPr>
            <a:lvl5pPr marL="2057400" indent="-228600" eaLnBrk="0" hangingPunct="0">
              <a:defRPr sz="2500">
                <a:solidFill>
                  <a:schemeClr val="tx1"/>
                </a:solidFill>
                <a:latin typeface="Times New Roman" pitchFamily="18" charset="0"/>
              </a:defRPr>
            </a:lvl5pPr>
            <a:lvl6pPr marL="2514600" indent="-228600" eaLnBrk="0" fontAlgn="base" hangingPunct="0">
              <a:spcBef>
                <a:spcPct val="0"/>
              </a:spcBef>
              <a:spcAft>
                <a:spcPct val="0"/>
              </a:spcAft>
              <a:defRPr sz="2500">
                <a:solidFill>
                  <a:schemeClr val="tx1"/>
                </a:solidFill>
                <a:latin typeface="Times New Roman" pitchFamily="18" charset="0"/>
              </a:defRPr>
            </a:lvl6pPr>
            <a:lvl7pPr marL="2971800" indent="-228600" eaLnBrk="0" fontAlgn="base" hangingPunct="0">
              <a:spcBef>
                <a:spcPct val="0"/>
              </a:spcBef>
              <a:spcAft>
                <a:spcPct val="0"/>
              </a:spcAft>
              <a:defRPr sz="2500">
                <a:solidFill>
                  <a:schemeClr val="tx1"/>
                </a:solidFill>
                <a:latin typeface="Times New Roman" pitchFamily="18" charset="0"/>
              </a:defRPr>
            </a:lvl7pPr>
            <a:lvl8pPr marL="3429000" indent="-228600" eaLnBrk="0" fontAlgn="base" hangingPunct="0">
              <a:spcBef>
                <a:spcPct val="0"/>
              </a:spcBef>
              <a:spcAft>
                <a:spcPct val="0"/>
              </a:spcAft>
              <a:defRPr sz="2500">
                <a:solidFill>
                  <a:schemeClr val="tx1"/>
                </a:solidFill>
                <a:latin typeface="Times New Roman" pitchFamily="18" charset="0"/>
              </a:defRPr>
            </a:lvl8pPr>
            <a:lvl9pPr marL="3886200" indent="-228600" eaLnBrk="0" fontAlgn="base" hangingPunct="0">
              <a:spcBef>
                <a:spcPct val="0"/>
              </a:spcBef>
              <a:spcAft>
                <a:spcPct val="0"/>
              </a:spcAft>
              <a:defRPr sz="2500">
                <a:solidFill>
                  <a:schemeClr val="tx1"/>
                </a:solidFill>
                <a:latin typeface="Times New Roman" pitchFamily="18" charset="0"/>
              </a:defRPr>
            </a:lvl9pPr>
          </a:lstStyle>
          <a:p>
            <a:pPr fontAlgn="auto">
              <a:lnSpc>
                <a:spcPct val="125000"/>
              </a:lnSpc>
              <a:spcBef>
                <a:spcPct val="50000"/>
              </a:spcBef>
              <a:spcAft>
                <a:spcPts val="0"/>
              </a:spcAft>
              <a:defRPr/>
            </a:pPr>
            <a:r>
              <a:rPr lang="en-US" sz="900" b="0">
                <a:solidFill>
                  <a:srgbClr val="FFFFFF"/>
                </a:solidFill>
                <a:latin typeface="Futura Book"/>
                <a:cs typeface="+mn-cs"/>
              </a:rPr>
              <a:t>National Institutes of Health</a:t>
            </a:r>
            <a:br>
              <a:rPr lang="en-US" sz="900" b="0">
                <a:solidFill>
                  <a:srgbClr val="FFFFFF"/>
                </a:solidFill>
                <a:latin typeface="Futura Book"/>
                <a:cs typeface="+mn-cs"/>
              </a:rPr>
            </a:br>
            <a:r>
              <a:rPr lang="en-US" sz="900" b="0">
                <a:solidFill>
                  <a:srgbClr val="FFFFFF"/>
                </a:solidFill>
                <a:latin typeface="Futura Book"/>
                <a:cs typeface="+mn-cs"/>
              </a:rPr>
              <a:t>National Institute of Neurological Disorders and Stroke</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1438"/>
            <a:ext cx="319246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3"/>
          <p:cNvSpPr>
            <a:spLocks noGrp="1" noChangeArrowheads="1"/>
          </p:cNvSpPr>
          <p:nvPr>
            <p:ph type="ctrTitle"/>
          </p:nvPr>
        </p:nvSpPr>
        <p:spPr>
          <a:xfrm>
            <a:off x="228600" y="2362200"/>
            <a:ext cx="3962400" cy="3657600"/>
          </a:xfrm>
        </p:spPr>
        <p:txBody>
          <a:bodyPr/>
          <a:lstStyle>
            <a:lvl1pPr>
              <a:defRPr/>
            </a:lvl1pPr>
          </a:lstStyle>
          <a:p>
            <a:r>
              <a:rPr lang="en-US"/>
              <a:t>Click to edit Master title style</a:t>
            </a:r>
          </a:p>
        </p:txBody>
      </p:sp>
      <p:sp>
        <p:nvSpPr>
          <p:cNvPr id="133124" name="Rectangle 4"/>
          <p:cNvSpPr>
            <a:spLocks noGrp="1" noChangeArrowheads="1"/>
          </p:cNvSpPr>
          <p:nvPr>
            <p:ph type="subTitle" idx="1"/>
          </p:nvPr>
        </p:nvSpPr>
        <p:spPr>
          <a:xfrm>
            <a:off x="4648200" y="3581400"/>
            <a:ext cx="4343400" cy="1295400"/>
          </a:xfrm>
        </p:spPr>
        <p:txBody>
          <a:bodyPr anchor="ct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2423007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a:xfrm>
            <a:off x="3581400" y="6305550"/>
            <a:ext cx="2133600" cy="476250"/>
          </a:xfrm>
          <a:prstGeom prst="rect">
            <a:avLst/>
          </a:prstGeom>
        </p:spPr>
        <p:txBody>
          <a:bodyPr/>
          <a:lstStyle>
            <a:lvl1pPr eaLnBrk="1" hangingPunct="1">
              <a:defRPr>
                <a:latin typeface="Arial" charset="0"/>
                <a:ea typeface="+mn-ea"/>
              </a:defRPr>
            </a:lvl1pPr>
          </a:lstStyle>
          <a:p>
            <a:pPr>
              <a:defRPr/>
            </a:pPr>
            <a:endParaRPr lang="en-US" sz="1800" b="0">
              <a:solidFill>
                <a:srgbClr val="000000"/>
              </a:solidFill>
              <a:cs typeface="+mn-cs"/>
            </a:endParaRPr>
          </a:p>
        </p:txBody>
      </p:sp>
      <p:sp>
        <p:nvSpPr>
          <p:cNvPr id="5" name="Footer Placeholder 9"/>
          <p:cNvSpPr>
            <a:spLocks noGrp="1"/>
          </p:cNvSpPr>
          <p:nvPr>
            <p:ph type="ftr" sz="quarter" idx="11"/>
          </p:nvPr>
        </p:nvSpPr>
        <p:spPr>
          <a:xfrm>
            <a:off x="5715000" y="6305550"/>
            <a:ext cx="2895600" cy="476250"/>
          </a:xfrm>
          <a:prstGeom prst="rect">
            <a:avLst/>
          </a:prstGeom>
        </p:spPr>
        <p:txBody>
          <a:bodyPr/>
          <a:lstStyle>
            <a:lvl1pPr eaLnBrk="1" hangingPunct="1">
              <a:defRPr>
                <a:latin typeface="Arial" charset="0"/>
                <a:ea typeface="+mn-ea"/>
              </a:defRPr>
            </a:lvl1pPr>
          </a:lstStyle>
          <a:p>
            <a:pPr>
              <a:defRPr/>
            </a:pPr>
            <a:endParaRPr lang="en-US" sz="1800" b="0">
              <a:solidFill>
                <a:srgbClr val="000000"/>
              </a:solidFill>
              <a:cs typeface="+mn-cs"/>
            </a:endParaRPr>
          </a:p>
        </p:txBody>
      </p:sp>
      <p:sp>
        <p:nvSpPr>
          <p:cNvPr id="6" name="Slide Number Placeholder 21"/>
          <p:cNvSpPr>
            <a:spLocks noGrp="1"/>
          </p:cNvSpPr>
          <p:nvPr>
            <p:ph type="sldNum" sz="quarter" idx="12"/>
          </p:nvPr>
        </p:nvSpPr>
        <p:spPr/>
        <p:txBody>
          <a:bodyPr/>
          <a:lstStyle>
            <a:lvl1pPr eaLnBrk="1" hangingPunct="1">
              <a:defRPr>
                <a:solidFill>
                  <a:schemeClr val="tx1"/>
                </a:solidFill>
                <a:latin typeface="Arial" panose="020B0604020202020204" pitchFamily="34" charset="0"/>
              </a:defRPr>
            </a:lvl1pPr>
          </a:lstStyle>
          <a:p>
            <a:pPr>
              <a:defRPr/>
            </a:pPr>
            <a:fld id="{9D8C11D2-E658-4226-BDC1-1E23411E72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94716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eaLnBrk="1" hangingPunct="1">
              <a:defRPr/>
            </a:lvl1pPr>
          </a:lstStyle>
          <a:p>
            <a:pPr>
              <a:defRPr/>
            </a:pPr>
            <a:fld id="{097A5F36-5F43-4101-A13A-2AE39FBDA7F2}" type="slidenum">
              <a:rPr lang="en-US" altLang="en-US"/>
              <a:pPr>
                <a:defRPr/>
              </a:pPr>
              <a:t>‹#›</a:t>
            </a:fld>
            <a:endParaRPr lang="en-US" altLang="en-US"/>
          </a:p>
        </p:txBody>
      </p:sp>
    </p:spTree>
    <p:extLst>
      <p:ext uri="{BB962C8B-B14F-4D97-AF65-F5344CB8AC3E}">
        <p14:creationId xmlns:p14="http://schemas.microsoft.com/office/powerpoint/2010/main" val="13713406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418690-3889-4E04-BE88-E7F383F6B9D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6/28/2018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4D981E-F4D5-4D0B-B554-75E9DAAFAA1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13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jpeg"/></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tags" Target="../tags/tag1.xml"/><Relationship Id="rId7" Type="http://schemas.openxmlformats.org/officeDocument/2006/relationships/tags" Target="../tags/tag5.xml"/><Relationship Id="rId12" Type="http://schemas.openxmlformats.org/officeDocument/2006/relationships/image" Target="../media/image21.emf"/><Relationship Id="rId2" Type="http://schemas.openxmlformats.org/officeDocument/2006/relationships/theme" Target="../theme/theme12.xml"/><Relationship Id="rId1" Type="http://schemas.openxmlformats.org/officeDocument/2006/relationships/slideLayout" Target="../slideLayouts/slideLayout100.xml"/><Relationship Id="rId6" Type="http://schemas.openxmlformats.org/officeDocument/2006/relationships/tags" Target="../tags/tag4.xml"/><Relationship Id="rId11" Type="http://schemas.openxmlformats.org/officeDocument/2006/relationships/image" Target="../media/image20.emf"/><Relationship Id="rId5" Type="http://schemas.openxmlformats.org/officeDocument/2006/relationships/tags" Target="../tags/tag3.xml"/><Relationship Id="rId10" Type="http://schemas.openxmlformats.org/officeDocument/2006/relationships/image" Target="../media/image19.emf"/><Relationship Id="rId4" Type="http://schemas.openxmlformats.org/officeDocument/2006/relationships/tags" Target="../tags/tag2.xml"/><Relationship Id="rId9"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3.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2.jpeg"/><Relationship Id="rId5" Type="http://schemas.openxmlformats.org/officeDocument/2006/relationships/slideLayout" Target="../slideLayouts/slideLayout49.xml"/><Relationship Id="rId10" Type="http://schemas.openxmlformats.org/officeDocument/2006/relationships/theme" Target="../theme/theme5.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theme" Target="../theme/theme6.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7.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9.xml"/><Relationship Id="rId1" Type="http://schemas.openxmlformats.org/officeDocument/2006/relationships/slideLayout" Target="../slideLayouts/slideLayout96.xml"/><Relationship Id="rId5" Type="http://schemas.openxmlformats.org/officeDocument/2006/relationships/image" Target="../media/image17.emf"/><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addedlightblu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152400"/>
            <a:ext cx="8189913" cy="1371600"/>
          </a:xfrm>
          <a:prstGeom prst="rect">
            <a:avLst/>
          </a:prstGeom>
        </p:spPr>
        <p:txBody>
          <a:bodyPr vert="horz" lIns="91440" tIns="45720" rIns="91440" bIns="45720" rtlCol="0" anchor="t" anchorCtr="0">
            <a:noAutofit/>
          </a:bodyPr>
          <a:lstStyle/>
          <a:p>
            <a:r>
              <a:rPr lang="en-US" dirty="0"/>
              <a:t>Click to edit title</a:t>
            </a:r>
          </a:p>
        </p:txBody>
      </p:sp>
      <p:sp>
        <p:nvSpPr>
          <p:cNvPr id="1028"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p:txBody>
      </p:sp>
      <p:sp>
        <p:nvSpPr>
          <p:cNvPr id="4" name="Date Placeholder 3"/>
          <p:cNvSpPr>
            <a:spLocks noGrp="1"/>
          </p:cNvSpPr>
          <p:nvPr>
            <p:ph type="dt" sz="half" idx="2"/>
          </p:nvPr>
        </p:nvSpPr>
        <p:spPr>
          <a:xfrm>
            <a:off x="6235700" y="6345238"/>
            <a:ext cx="1231900" cy="320675"/>
          </a:xfrm>
          <a:prstGeom prst="rect">
            <a:avLst/>
          </a:prstGeom>
        </p:spPr>
        <p:txBody>
          <a:bodyPr vert="horz" lIns="91440" tIns="45720" rIns="91440" bIns="0" rtlCol="0" anchor="b"/>
          <a:lstStyle>
            <a:lvl1pPr algn="l" eaLnBrk="1" hangingPunct="1">
              <a:defRPr sz="1000">
                <a:solidFill>
                  <a:srgbClr val="0070C0"/>
                </a:solidFill>
                <a:latin typeface="Arial" charset="0"/>
                <a:cs typeface="Arial" charset="0"/>
              </a:defRPr>
            </a:lvl1pPr>
          </a:lstStyle>
          <a:p>
            <a:pPr>
              <a:defRPr/>
            </a:pPr>
            <a:fld id="{4E964F14-2801-45CE-BF9E-9D2E02F8C103}" type="datetime4">
              <a:rPr lang="en-US"/>
              <a:pPr>
                <a:defRPr/>
              </a:pPr>
              <a:t>June 28, 2018</a:t>
            </a:fld>
            <a:endParaRPr lang="en-US" dirty="0"/>
          </a:p>
        </p:txBody>
      </p:sp>
      <p:sp>
        <p:nvSpPr>
          <p:cNvPr id="6" name="Slide Number Placeholder 5"/>
          <p:cNvSpPr>
            <a:spLocks noGrp="1"/>
          </p:cNvSpPr>
          <p:nvPr>
            <p:ph type="sldNum" sz="quarter" idx="4"/>
          </p:nvPr>
        </p:nvSpPr>
        <p:spPr>
          <a:xfrm>
            <a:off x="8247063" y="6453188"/>
            <a:ext cx="8699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chemeClr val="tx2"/>
                </a:solidFill>
              </a:defRPr>
            </a:lvl1pPr>
          </a:lstStyle>
          <a:p>
            <a:fld id="{2A247AF9-86C6-4E3E-8A43-18FAE07E31E0}" type="slidenum">
              <a:rPr lang="en-US" altLang="en-US"/>
              <a:pPr/>
              <a:t>‹#›</a:t>
            </a:fld>
            <a:endParaRPr lang="en-US" altLang="en-US"/>
          </a:p>
        </p:txBody>
      </p:sp>
      <p:pic>
        <p:nvPicPr>
          <p:cNvPr id="1031" name="Picture 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 y="6329363"/>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76325" y="6380163"/>
            <a:ext cx="2582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Box 12"/>
          <p:cNvSpPr txBox="1">
            <a:spLocks noChangeArrowheads="1"/>
          </p:cNvSpPr>
          <p:nvPr userDrawn="1"/>
        </p:nvSpPr>
        <p:spPr bwMode="auto">
          <a:xfrm>
            <a:off x="3827463" y="6450013"/>
            <a:ext cx="2547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b="1">
                <a:solidFill>
                  <a:srgbClr val="000066"/>
                </a:solidFill>
                <a:latin typeface="Arial" charset="0"/>
                <a:cs typeface="Arial" charset="0"/>
              </a:defRPr>
            </a:lvl1pPr>
            <a:lvl2pPr marL="742950" indent="-285750" eaLnBrk="0" hangingPunct="0">
              <a:defRPr sz="6000" b="1">
                <a:solidFill>
                  <a:srgbClr val="000066"/>
                </a:solidFill>
                <a:latin typeface="Arial" charset="0"/>
                <a:cs typeface="Arial" charset="0"/>
              </a:defRPr>
            </a:lvl2pPr>
            <a:lvl3pPr marL="1143000" indent="-228600" eaLnBrk="0" hangingPunct="0">
              <a:defRPr sz="6000" b="1">
                <a:solidFill>
                  <a:srgbClr val="000066"/>
                </a:solidFill>
                <a:latin typeface="Arial" charset="0"/>
                <a:cs typeface="Arial" charset="0"/>
              </a:defRPr>
            </a:lvl3pPr>
            <a:lvl4pPr marL="1600200" indent="-228600" eaLnBrk="0" hangingPunct="0">
              <a:defRPr sz="6000" b="1">
                <a:solidFill>
                  <a:srgbClr val="000066"/>
                </a:solidFill>
                <a:latin typeface="Arial" charset="0"/>
                <a:cs typeface="Arial" charset="0"/>
              </a:defRPr>
            </a:lvl4pPr>
            <a:lvl5pPr marL="2057400" indent="-228600" eaLnBrk="0" hangingPunct="0">
              <a:defRPr sz="6000" b="1">
                <a:solidFill>
                  <a:srgbClr val="000066"/>
                </a:solidFill>
                <a:latin typeface="Arial" charset="0"/>
                <a:cs typeface="Arial" charset="0"/>
              </a:defRPr>
            </a:lvl5pPr>
            <a:lvl6pPr marL="2514600" indent="-228600" eaLnBrk="0" fontAlgn="base" hangingPunct="0">
              <a:spcBef>
                <a:spcPct val="0"/>
              </a:spcBef>
              <a:spcAft>
                <a:spcPct val="0"/>
              </a:spcAft>
              <a:defRPr sz="6000" b="1">
                <a:solidFill>
                  <a:srgbClr val="000066"/>
                </a:solidFill>
                <a:latin typeface="Arial" charset="0"/>
                <a:cs typeface="Arial" charset="0"/>
              </a:defRPr>
            </a:lvl6pPr>
            <a:lvl7pPr marL="2971800" indent="-228600" eaLnBrk="0" fontAlgn="base" hangingPunct="0">
              <a:spcBef>
                <a:spcPct val="0"/>
              </a:spcBef>
              <a:spcAft>
                <a:spcPct val="0"/>
              </a:spcAft>
              <a:defRPr sz="6000" b="1">
                <a:solidFill>
                  <a:srgbClr val="000066"/>
                </a:solidFill>
                <a:latin typeface="Arial" charset="0"/>
                <a:cs typeface="Arial" charset="0"/>
              </a:defRPr>
            </a:lvl7pPr>
            <a:lvl8pPr marL="3429000" indent="-228600" eaLnBrk="0" fontAlgn="base" hangingPunct="0">
              <a:spcBef>
                <a:spcPct val="0"/>
              </a:spcBef>
              <a:spcAft>
                <a:spcPct val="0"/>
              </a:spcAft>
              <a:defRPr sz="6000" b="1">
                <a:solidFill>
                  <a:srgbClr val="000066"/>
                </a:solidFill>
                <a:latin typeface="Arial" charset="0"/>
                <a:cs typeface="Arial" charset="0"/>
              </a:defRPr>
            </a:lvl8pPr>
            <a:lvl9pPr marL="3886200" indent="-228600" eaLnBrk="0" fontAlgn="base" hangingPunct="0">
              <a:spcBef>
                <a:spcPct val="0"/>
              </a:spcBef>
              <a:spcAft>
                <a:spcPct val="0"/>
              </a:spcAft>
              <a:defRPr sz="6000" b="1">
                <a:solidFill>
                  <a:srgbClr val="000066"/>
                </a:solidFill>
                <a:latin typeface="Arial" charset="0"/>
                <a:cs typeface="Arial" charset="0"/>
              </a:defRPr>
            </a:lvl9pPr>
          </a:lstStyle>
          <a:p>
            <a:pPr eaLnBrk="1" hangingPunct="1">
              <a:defRPr/>
            </a:pPr>
            <a:r>
              <a:rPr lang="en-US" altLang="en-US" sz="1100" i="1">
                <a:solidFill>
                  <a:srgbClr val="274C8B"/>
                </a:solidFill>
                <a:latin typeface="Helvetica" pitchFamily="34" charset="0"/>
              </a:rPr>
              <a:t>Office of Extramural Programs</a:t>
            </a:r>
            <a:endParaRPr lang="en-US" altLang="en-US" sz="1100" i="1">
              <a:solidFill>
                <a:srgbClr val="274C8B"/>
              </a:solidFill>
            </a:endParaRPr>
          </a:p>
        </p:txBody>
      </p:sp>
    </p:spTree>
  </p:cSld>
  <p:clrMap bg1="lt1" tx1="dk1" bg2="lt2" tx2="dk2" accent1="accent1" accent2="accent2" accent3="accent3" accent4="accent4" accent5="accent5" accent6="accent6" hlink="hlink" folHlink="folHlink"/>
  <p:sldLayoutIdLst>
    <p:sldLayoutId id="2147487522" r:id="rId1"/>
    <p:sldLayoutId id="2147487523" r:id="rId2"/>
    <p:sldLayoutId id="2147487513" r:id="rId3"/>
    <p:sldLayoutId id="2147487524" r:id="rId4"/>
    <p:sldLayoutId id="2147487525" r:id="rId5"/>
    <p:sldLayoutId id="2147487526" r:id="rId6"/>
    <p:sldLayoutId id="2147487527" r:id="rId7"/>
    <p:sldLayoutId id="2147487528" r:id="rId8"/>
    <p:sldLayoutId id="2147487529" r:id="rId9"/>
  </p:sldLayoutIdLst>
  <p:hf hdr="0" ftr="0" dt="0"/>
  <p:txStyles>
    <p:titleStyle>
      <a:lvl1pPr algn="l" rtl="0" eaLnBrk="0" fontAlgn="base" hangingPunct="0">
        <a:spcBef>
          <a:spcPct val="0"/>
        </a:spcBef>
        <a:spcAft>
          <a:spcPct val="0"/>
        </a:spcAft>
        <a:defRPr sz="4000" b="1" kern="1200" cap="all" spc="-60">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Helvetica" pitchFamily="34" charset="0"/>
        </a:defRPr>
      </a:lvl2pPr>
      <a:lvl3pPr algn="l" rtl="0" eaLnBrk="0" fontAlgn="base" hangingPunct="0">
        <a:spcBef>
          <a:spcPct val="0"/>
        </a:spcBef>
        <a:spcAft>
          <a:spcPct val="0"/>
        </a:spcAft>
        <a:defRPr sz="4000" b="1">
          <a:solidFill>
            <a:schemeClr val="tx2"/>
          </a:solidFill>
          <a:latin typeface="Helvetica" pitchFamily="34" charset="0"/>
        </a:defRPr>
      </a:lvl3pPr>
      <a:lvl4pPr algn="l" rtl="0" eaLnBrk="0" fontAlgn="base" hangingPunct="0">
        <a:spcBef>
          <a:spcPct val="0"/>
        </a:spcBef>
        <a:spcAft>
          <a:spcPct val="0"/>
        </a:spcAft>
        <a:defRPr sz="4000" b="1">
          <a:solidFill>
            <a:schemeClr val="tx2"/>
          </a:solidFill>
          <a:latin typeface="Helvetica" pitchFamily="34" charset="0"/>
        </a:defRPr>
      </a:lvl4pPr>
      <a:lvl5pPr algn="l" rtl="0" eaLnBrk="0" fontAlgn="base" hangingPunct="0">
        <a:spcBef>
          <a:spcPct val="0"/>
        </a:spcBef>
        <a:spcAft>
          <a:spcPct val="0"/>
        </a:spcAft>
        <a:defRPr sz="4000" b="1">
          <a:solidFill>
            <a:schemeClr val="tx2"/>
          </a:solidFill>
          <a:latin typeface="Helvetica" pitchFamily="34" charset="0"/>
        </a:defRPr>
      </a:lvl5pPr>
      <a:lvl6pPr marL="457200" algn="l" rtl="0" fontAlgn="base">
        <a:spcBef>
          <a:spcPct val="0"/>
        </a:spcBef>
        <a:spcAft>
          <a:spcPct val="0"/>
        </a:spcAft>
        <a:defRPr sz="4000" b="1">
          <a:solidFill>
            <a:schemeClr val="tx2"/>
          </a:solidFill>
          <a:latin typeface="Helvetica" pitchFamily="34" charset="0"/>
        </a:defRPr>
      </a:lvl6pPr>
      <a:lvl7pPr marL="914400" algn="l" rtl="0" fontAlgn="base">
        <a:spcBef>
          <a:spcPct val="0"/>
        </a:spcBef>
        <a:spcAft>
          <a:spcPct val="0"/>
        </a:spcAft>
        <a:defRPr sz="4000" b="1">
          <a:solidFill>
            <a:schemeClr val="tx2"/>
          </a:solidFill>
          <a:latin typeface="Helvetica" pitchFamily="34" charset="0"/>
        </a:defRPr>
      </a:lvl7pPr>
      <a:lvl8pPr marL="1371600" algn="l" rtl="0" fontAlgn="base">
        <a:spcBef>
          <a:spcPct val="0"/>
        </a:spcBef>
        <a:spcAft>
          <a:spcPct val="0"/>
        </a:spcAft>
        <a:defRPr sz="4000" b="1">
          <a:solidFill>
            <a:schemeClr val="tx2"/>
          </a:solidFill>
          <a:latin typeface="Helvetica" pitchFamily="34" charset="0"/>
        </a:defRPr>
      </a:lvl8pPr>
      <a:lvl9pPr marL="1828800" algn="l" rtl="0" fontAlgn="base">
        <a:spcBef>
          <a:spcPct val="0"/>
        </a:spcBef>
        <a:spcAft>
          <a:spcPct val="0"/>
        </a:spcAft>
        <a:defRPr sz="4000" b="1">
          <a:solidFill>
            <a:schemeClr val="tx2"/>
          </a:solidFill>
          <a:latin typeface="Helvetica" pitchFamily="34" charset="0"/>
        </a:defRPr>
      </a:lvl9pPr>
    </p:titleStyle>
    <p:bodyStyle>
      <a:lvl1pPr marL="182563" indent="-182563" algn="l" rtl="0" eaLnBrk="0" fontAlgn="base" hangingPunct="0">
        <a:spcBef>
          <a:spcPct val="20000"/>
        </a:spcBef>
        <a:spcAft>
          <a:spcPts val="600"/>
        </a:spcAft>
        <a:buFont typeface="Arial" panose="020B0604020202020204" pitchFamily="34" charset="0"/>
        <a:buChar char="•"/>
        <a:defRPr sz="3600" kern="1200">
          <a:solidFill>
            <a:srgbClr val="65666A"/>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3200" kern="1200">
          <a:solidFill>
            <a:srgbClr val="65666A"/>
          </a:solidFill>
          <a:latin typeface="+mn-lt"/>
          <a:ea typeface="+mn-ea"/>
          <a:cs typeface="+mn-cs"/>
        </a:defRPr>
      </a:lvl2pPr>
      <a:lvl3pPr marL="685800" indent="-182563" algn="l" rtl="0" eaLnBrk="0" fontAlgn="base" hangingPunct="0">
        <a:spcBef>
          <a:spcPct val="20000"/>
        </a:spcBef>
        <a:spcAft>
          <a:spcPct val="0"/>
        </a:spcAft>
        <a:buClr>
          <a:schemeClr val="tx2"/>
        </a:buClr>
        <a:buFont typeface="Arial" panose="020B0604020202020204" pitchFamily="34" charset="0"/>
        <a:buChar char="•"/>
        <a:defRPr sz="2800" kern="1200">
          <a:solidFill>
            <a:srgbClr val="65666A"/>
          </a:solidFill>
          <a:latin typeface="+mn-lt"/>
          <a:ea typeface="+mn-ea"/>
          <a:cs typeface="+mn-cs"/>
        </a:defRPr>
      </a:lvl3pPr>
      <a:lvl4pPr marL="914400" indent="-228600" algn="l" rtl="0" eaLnBrk="0" fontAlgn="base" hangingPunct="0">
        <a:spcBef>
          <a:spcPct val="20000"/>
        </a:spcBef>
        <a:spcAft>
          <a:spcPct val="0"/>
        </a:spcAft>
        <a:buClr>
          <a:schemeClr val="tx2"/>
        </a:buClr>
        <a:buFont typeface="Arial" panose="020B0604020202020204" pitchFamily="34" charset="0"/>
        <a:buChar char="•"/>
        <a:defRPr kern="1200">
          <a:solidFill>
            <a:srgbClr val="65666A"/>
          </a:solidFill>
          <a:latin typeface="+mn-lt"/>
          <a:ea typeface="+mn-ea"/>
          <a:cs typeface="+mn-cs"/>
        </a:defRPr>
      </a:lvl4pPr>
      <a:lvl5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rgbClr val="65666A"/>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838200" y="762000"/>
            <a:ext cx="762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838200" y="18288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45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1219200" y="149225"/>
            <a:ext cx="4191000" cy="234950"/>
          </a:xfrm>
          <a:prstGeom prst="rect">
            <a:avLst/>
          </a:prstGeom>
          <a:noFill/>
          <a:ln>
            <a:noFill/>
          </a:ln>
          <a:extLst/>
        </p:spPr>
        <p:txBody>
          <a:bodyPr lIns="91324" tIns="45662" rIns="91324" bIns="45662" anchor="ctr">
            <a:spAutoFit/>
          </a:bodyPr>
          <a:lstStyle>
            <a:lvl1pPr eaLnBrk="0" hangingPunct="0">
              <a:defRPr sz="2500">
                <a:solidFill>
                  <a:schemeClr val="tx1"/>
                </a:solidFill>
                <a:latin typeface="Times New Roman" pitchFamily="18" charset="0"/>
              </a:defRPr>
            </a:lvl1pPr>
            <a:lvl2pPr marL="742950" indent="-285750" eaLnBrk="0" hangingPunct="0">
              <a:defRPr sz="2500">
                <a:solidFill>
                  <a:schemeClr val="tx1"/>
                </a:solidFill>
                <a:latin typeface="Times New Roman" pitchFamily="18" charset="0"/>
              </a:defRPr>
            </a:lvl2pPr>
            <a:lvl3pPr marL="1143000" indent="-228600" eaLnBrk="0" hangingPunct="0">
              <a:defRPr sz="2500">
                <a:solidFill>
                  <a:schemeClr val="tx1"/>
                </a:solidFill>
                <a:latin typeface="Times New Roman" pitchFamily="18" charset="0"/>
              </a:defRPr>
            </a:lvl3pPr>
            <a:lvl4pPr marL="1600200" indent="-228600" eaLnBrk="0" hangingPunct="0">
              <a:defRPr sz="2500">
                <a:solidFill>
                  <a:schemeClr val="tx1"/>
                </a:solidFill>
                <a:latin typeface="Times New Roman" pitchFamily="18" charset="0"/>
              </a:defRPr>
            </a:lvl4pPr>
            <a:lvl5pPr marL="2057400" indent="-228600" eaLnBrk="0" hangingPunct="0">
              <a:defRPr sz="2500">
                <a:solidFill>
                  <a:schemeClr val="tx1"/>
                </a:solidFill>
                <a:latin typeface="Times New Roman" pitchFamily="18" charset="0"/>
              </a:defRPr>
            </a:lvl5pPr>
            <a:lvl6pPr marL="2514600" indent="-228600" eaLnBrk="0" fontAlgn="base" hangingPunct="0">
              <a:spcBef>
                <a:spcPct val="0"/>
              </a:spcBef>
              <a:spcAft>
                <a:spcPct val="0"/>
              </a:spcAft>
              <a:defRPr sz="2500">
                <a:solidFill>
                  <a:schemeClr val="tx1"/>
                </a:solidFill>
                <a:latin typeface="Times New Roman" pitchFamily="18" charset="0"/>
              </a:defRPr>
            </a:lvl6pPr>
            <a:lvl7pPr marL="2971800" indent="-228600" eaLnBrk="0" fontAlgn="base" hangingPunct="0">
              <a:spcBef>
                <a:spcPct val="0"/>
              </a:spcBef>
              <a:spcAft>
                <a:spcPct val="0"/>
              </a:spcAft>
              <a:defRPr sz="2500">
                <a:solidFill>
                  <a:schemeClr val="tx1"/>
                </a:solidFill>
                <a:latin typeface="Times New Roman" pitchFamily="18" charset="0"/>
              </a:defRPr>
            </a:lvl7pPr>
            <a:lvl8pPr marL="3429000" indent="-228600" eaLnBrk="0" fontAlgn="base" hangingPunct="0">
              <a:spcBef>
                <a:spcPct val="0"/>
              </a:spcBef>
              <a:spcAft>
                <a:spcPct val="0"/>
              </a:spcAft>
              <a:defRPr sz="2500">
                <a:solidFill>
                  <a:schemeClr val="tx1"/>
                </a:solidFill>
                <a:latin typeface="Times New Roman" pitchFamily="18" charset="0"/>
              </a:defRPr>
            </a:lvl8pPr>
            <a:lvl9pPr marL="3886200" indent="-228600" eaLnBrk="0" fontAlgn="base" hangingPunct="0">
              <a:spcBef>
                <a:spcPct val="0"/>
              </a:spcBef>
              <a:spcAft>
                <a:spcPct val="0"/>
              </a:spcAft>
              <a:defRPr sz="2500">
                <a:solidFill>
                  <a:schemeClr val="tx1"/>
                </a:solidFill>
                <a:latin typeface="Times New Roman" pitchFamily="18" charset="0"/>
              </a:defRPr>
            </a:lvl9pPr>
          </a:lstStyle>
          <a:p>
            <a:pPr fontAlgn="auto">
              <a:spcBef>
                <a:spcPct val="50000"/>
              </a:spcBef>
              <a:spcAft>
                <a:spcPts val="0"/>
              </a:spcAft>
              <a:defRPr/>
            </a:pPr>
            <a:r>
              <a:rPr lang="en-US" sz="900" b="0">
                <a:solidFill>
                  <a:srgbClr val="FFFFFF"/>
                </a:solidFill>
                <a:latin typeface="Futura Book"/>
                <a:cs typeface="+mn-cs"/>
              </a:rPr>
              <a:t>U.S. DEPARTMENT OF HEALTH AND HUMAN SERVICES</a:t>
            </a:r>
          </a:p>
        </p:txBody>
      </p:sp>
      <p:sp>
        <p:nvSpPr>
          <p:cNvPr id="2055" name="Text Box 7"/>
          <p:cNvSpPr txBox="1">
            <a:spLocks noChangeArrowheads="1"/>
          </p:cNvSpPr>
          <p:nvPr/>
        </p:nvSpPr>
        <p:spPr bwMode="auto">
          <a:xfrm>
            <a:off x="1219200" y="298450"/>
            <a:ext cx="3124200" cy="447675"/>
          </a:xfrm>
          <a:prstGeom prst="rect">
            <a:avLst/>
          </a:prstGeom>
          <a:noFill/>
          <a:ln>
            <a:noFill/>
          </a:ln>
          <a:extLst/>
        </p:spPr>
        <p:txBody>
          <a:bodyPr lIns="91324" tIns="45662" rIns="91324" bIns="45662" anchor="ctr">
            <a:spAutoFit/>
          </a:bodyPr>
          <a:lstStyle>
            <a:lvl1pPr eaLnBrk="0" hangingPunct="0">
              <a:defRPr sz="2500">
                <a:solidFill>
                  <a:schemeClr val="tx1"/>
                </a:solidFill>
                <a:latin typeface="Times New Roman" pitchFamily="18" charset="0"/>
              </a:defRPr>
            </a:lvl1pPr>
            <a:lvl2pPr marL="742950" indent="-285750" eaLnBrk="0" hangingPunct="0">
              <a:defRPr sz="2500">
                <a:solidFill>
                  <a:schemeClr val="tx1"/>
                </a:solidFill>
                <a:latin typeface="Times New Roman" pitchFamily="18" charset="0"/>
              </a:defRPr>
            </a:lvl2pPr>
            <a:lvl3pPr marL="1143000" indent="-228600" eaLnBrk="0" hangingPunct="0">
              <a:defRPr sz="2500">
                <a:solidFill>
                  <a:schemeClr val="tx1"/>
                </a:solidFill>
                <a:latin typeface="Times New Roman" pitchFamily="18" charset="0"/>
              </a:defRPr>
            </a:lvl3pPr>
            <a:lvl4pPr marL="1600200" indent="-228600" eaLnBrk="0" hangingPunct="0">
              <a:defRPr sz="2500">
                <a:solidFill>
                  <a:schemeClr val="tx1"/>
                </a:solidFill>
                <a:latin typeface="Times New Roman" pitchFamily="18" charset="0"/>
              </a:defRPr>
            </a:lvl4pPr>
            <a:lvl5pPr marL="2057400" indent="-228600" eaLnBrk="0" hangingPunct="0">
              <a:defRPr sz="2500">
                <a:solidFill>
                  <a:schemeClr val="tx1"/>
                </a:solidFill>
                <a:latin typeface="Times New Roman" pitchFamily="18" charset="0"/>
              </a:defRPr>
            </a:lvl5pPr>
            <a:lvl6pPr marL="2514600" indent="-228600" eaLnBrk="0" fontAlgn="base" hangingPunct="0">
              <a:spcBef>
                <a:spcPct val="0"/>
              </a:spcBef>
              <a:spcAft>
                <a:spcPct val="0"/>
              </a:spcAft>
              <a:defRPr sz="2500">
                <a:solidFill>
                  <a:schemeClr val="tx1"/>
                </a:solidFill>
                <a:latin typeface="Times New Roman" pitchFamily="18" charset="0"/>
              </a:defRPr>
            </a:lvl6pPr>
            <a:lvl7pPr marL="2971800" indent="-228600" eaLnBrk="0" fontAlgn="base" hangingPunct="0">
              <a:spcBef>
                <a:spcPct val="0"/>
              </a:spcBef>
              <a:spcAft>
                <a:spcPct val="0"/>
              </a:spcAft>
              <a:defRPr sz="2500">
                <a:solidFill>
                  <a:schemeClr val="tx1"/>
                </a:solidFill>
                <a:latin typeface="Times New Roman" pitchFamily="18" charset="0"/>
              </a:defRPr>
            </a:lvl7pPr>
            <a:lvl8pPr marL="3429000" indent="-228600" eaLnBrk="0" fontAlgn="base" hangingPunct="0">
              <a:spcBef>
                <a:spcPct val="0"/>
              </a:spcBef>
              <a:spcAft>
                <a:spcPct val="0"/>
              </a:spcAft>
              <a:defRPr sz="2500">
                <a:solidFill>
                  <a:schemeClr val="tx1"/>
                </a:solidFill>
                <a:latin typeface="Times New Roman" pitchFamily="18" charset="0"/>
              </a:defRPr>
            </a:lvl8pPr>
            <a:lvl9pPr marL="3886200" indent="-228600" eaLnBrk="0" fontAlgn="base" hangingPunct="0">
              <a:spcBef>
                <a:spcPct val="0"/>
              </a:spcBef>
              <a:spcAft>
                <a:spcPct val="0"/>
              </a:spcAft>
              <a:defRPr sz="2500">
                <a:solidFill>
                  <a:schemeClr val="tx1"/>
                </a:solidFill>
                <a:latin typeface="Times New Roman" pitchFamily="18" charset="0"/>
              </a:defRPr>
            </a:lvl9pPr>
          </a:lstStyle>
          <a:p>
            <a:pPr fontAlgn="auto">
              <a:lnSpc>
                <a:spcPct val="125000"/>
              </a:lnSpc>
              <a:spcBef>
                <a:spcPct val="50000"/>
              </a:spcBef>
              <a:spcAft>
                <a:spcPts val="0"/>
              </a:spcAft>
              <a:defRPr/>
            </a:pPr>
            <a:r>
              <a:rPr lang="en-US" sz="900" b="0">
                <a:solidFill>
                  <a:srgbClr val="FFFFFF"/>
                </a:solidFill>
                <a:latin typeface="Futura Book"/>
                <a:cs typeface="+mn-cs"/>
              </a:rPr>
              <a:t>National Institutes of Health</a:t>
            </a:r>
            <a:br>
              <a:rPr lang="en-US" sz="900" b="0">
                <a:solidFill>
                  <a:srgbClr val="FFFFFF"/>
                </a:solidFill>
                <a:latin typeface="Futura Book"/>
                <a:cs typeface="+mn-cs"/>
              </a:rPr>
            </a:br>
            <a:r>
              <a:rPr lang="en-US" sz="900" b="0">
                <a:solidFill>
                  <a:srgbClr val="FFFFFF"/>
                </a:solidFill>
                <a:latin typeface="Futura Book"/>
                <a:cs typeface="+mn-cs"/>
              </a:rPr>
              <a:t>National Institute of Neurological Disorders and Stroke</a:t>
            </a:r>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p:cNvSpPr>
            <a:spLocks noGrp="1" noChangeArrowheads="1"/>
          </p:cNvSpPr>
          <p:nvPr>
            <p:ph type="sldNum" sz="quarter" idx="4"/>
          </p:nvPr>
        </p:nvSpPr>
        <p:spPr bwMode="auto">
          <a:xfrm>
            <a:off x="144463" y="6500813"/>
            <a:ext cx="363537" cy="244475"/>
          </a:xfrm>
          <a:prstGeom prst="rect">
            <a:avLst/>
          </a:prstGeom>
          <a:noFill/>
          <a:ln w="9525">
            <a:noFill/>
            <a:miter lim="800000"/>
            <a:headEnd/>
            <a:tailEnd/>
          </a:ln>
          <a:effectLst/>
        </p:spPr>
        <p:txBody>
          <a:bodyPr vert="horz" wrap="square" lIns="91128" tIns="45565" rIns="91128" bIns="45565" numCol="1" anchor="t" anchorCtr="0" compatLnSpc="1">
            <a:prstTxWarp prst="textNoShape">
              <a:avLst/>
            </a:prstTxWarp>
          </a:bodyPr>
          <a:lstStyle>
            <a:lvl1pPr algn="r">
              <a:defRPr sz="900">
                <a:solidFill>
                  <a:srgbClr val="000000"/>
                </a:solidFill>
                <a:ea typeface="+mn-ea"/>
              </a:defRPr>
            </a:lvl1pPr>
          </a:lstStyle>
          <a:p>
            <a:pPr>
              <a:defRPr/>
            </a:pPr>
            <a:fld id="{C8CCC4EA-8FF6-4C8F-9BEB-4B295FEB9501}" type="slidenum">
              <a:rPr lang="en-US" altLang="en-US" b="0">
                <a:cs typeface="+mn-cs"/>
              </a:rPr>
              <a:pPr>
                <a:defRPr/>
              </a:pPr>
              <a:t>‹#›</a:t>
            </a:fld>
            <a:endParaRPr lang="en-US" altLang="en-US" b="0">
              <a:cs typeface="+mn-cs"/>
            </a:endParaRPr>
          </a:p>
        </p:txBody>
      </p:sp>
      <p:pic>
        <p:nvPicPr>
          <p:cNvPr id="2058"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7488" y="130175"/>
            <a:ext cx="188753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506197"/>
      </p:ext>
    </p:extLst>
  </p:cSld>
  <p:clrMap bg1="lt1" tx1="dk1" bg2="lt2" tx2="dk2" accent1="accent1" accent2="accent2" accent3="accent3" accent4="accent4" accent5="accent5" accent6="accent6" hlink="hlink" folHlink="folHlink"/>
  <p:sldLayoutIdLst>
    <p:sldLayoutId id="2147487635" r:id="rId1"/>
    <p:sldLayoutId id="2147487636" r:id="rId2"/>
  </p:sldLayoutIdLst>
  <p:hf hdr="0" ftr="0" dt="0"/>
  <p:txStyles>
    <p:titleStyle>
      <a:lvl1pPr algn="l" rtl="0" eaLnBrk="0" fontAlgn="base" hangingPunct="0">
        <a:lnSpc>
          <a:spcPct val="95000"/>
        </a:lnSpc>
        <a:spcBef>
          <a:spcPct val="0"/>
        </a:spcBef>
        <a:spcAft>
          <a:spcPct val="0"/>
        </a:spcAft>
        <a:defRPr sz="2800" b="1">
          <a:solidFill>
            <a:schemeClr val="tx2"/>
          </a:solidFill>
          <a:latin typeface="+mj-lt"/>
          <a:ea typeface="+mj-ea"/>
          <a:cs typeface="ＭＳ Ｐゴシック"/>
        </a:defRPr>
      </a:lvl1pPr>
      <a:lvl2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2pPr>
      <a:lvl3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3pPr>
      <a:lvl4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4pPr>
      <a:lvl5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5pPr>
      <a:lvl6pPr marL="456628" algn="l" rtl="0" eaLnBrk="1" fontAlgn="base" hangingPunct="1">
        <a:lnSpc>
          <a:spcPct val="95000"/>
        </a:lnSpc>
        <a:spcBef>
          <a:spcPct val="0"/>
        </a:spcBef>
        <a:spcAft>
          <a:spcPct val="0"/>
        </a:spcAft>
        <a:defRPr sz="2800" b="1">
          <a:solidFill>
            <a:schemeClr val="tx2"/>
          </a:solidFill>
          <a:latin typeface="Arial" charset="0"/>
          <a:ea typeface="ＭＳ Ｐゴシック" charset="-128"/>
        </a:defRPr>
      </a:lvl6pPr>
      <a:lvl7pPr marL="913260" algn="l" rtl="0" eaLnBrk="1" fontAlgn="base" hangingPunct="1">
        <a:lnSpc>
          <a:spcPct val="95000"/>
        </a:lnSpc>
        <a:spcBef>
          <a:spcPct val="0"/>
        </a:spcBef>
        <a:spcAft>
          <a:spcPct val="0"/>
        </a:spcAft>
        <a:defRPr sz="2800" b="1">
          <a:solidFill>
            <a:schemeClr val="tx2"/>
          </a:solidFill>
          <a:latin typeface="Arial" charset="0"/>
          <a:ea typeface="ＭＳ Ｐゴシック" charset="-128"/>
        </a:defRPr>
      </a:lvl7pPr>
      <a:lvl8pPr marL="1369885" algn="l" rtl="0" eaLnBrk="1" fontAlgn="base" hangingPunct="1">
        <a:lnSpc>
          <a:spcPct val="95000"/>
        </a:lnSpc>
        <a:spcBef>
          <a:spcPct val="0"/>
        </a:spcBef>
        <a:spcAft>
          <a:spcPct val="0"/>
        </a:spcAft>
        <a:defRPr sz="2800" b="1">
          <a:solidFill>
            <a:schemeClr val="tx2"/>
          </a:solidFill>
          <a:latin typeface="Arial" charset="0"/>
          <a:ea typeface="ＭＳ Ｐゴシック" charset="-128"/>
        </a:defRPr>
      </a:lvl8pPr>
      <a:lvl9pPr marL="1826518" algn="l" rtl="0" eaLnBrk="1" fontAlgn="base" hangingPunct="1">
        <a:lnSpc>
          <a:spcPct val="95000"/>
        </a:lnSpc>
        <a:spcBef>
          <a:spcPct val="0"/>
        </a:spcBef>
        <a:spcAft>
          <a:spcPct val="0"/>
        </a:spcAft>
        <a:defRPr sz="2800" b="1">
          <a:solidFill>
            <a:schemeClr val="tx2"/>
          </a:solidFill>
          <a:latin typeface="Arial" charset="0"/>
          <a:ea typeface="ＭＳ Ｐゴシック" charset="-128"/>
        </a:defRPr>
      </a:lvl9pPr>
    </p:titleStyle>
    <p:bodyStyle>
      <a:lvl1pPr marL="233363" indent="-233363" algn="l" rtl="0" eaLnBrk="0" fontAlgn="base" hangingPunct="0">
        <a:lnSpc>
          <a:spcPct val="95000"/>
        </a:lnSpc>
        <a:spcBef>
          <a:spcPct val="35000"/>
        </a:spcBef>
        <a:spcAft>
          <a:spcPct val="0"/>
        </a:spcAft>
        <a:buClr>
          <a:schemeClr val="accent1"/>
        </a:buClr>
        <a:buChar char="•"/>
        <a:defRPr sz="2500">
          <a:solidFill>
            <a:schemeClr val="tx1"/>
          </a:solidFill>
          <a:latin typeface="+mn-lt"/>
          <a:ea typeface="+mn-ea"/>
          <a:cs typeface="ＭＳ Ｐゴシック"/>
        </a:defRPr>
      </a:lvl1pPr>
      <a:lvl2pPr marL="615950" indent="-265113" algn="l" rtl="0" eaLnBrk="0" fontAlgn="base" hangingPunct="0">
        <a:lnSpc>
          <a:spcPct val="95000"/>
        </a:lnSpc>
        <a:spcBef>
          <a:spcPct val="25000"/>
        </a:spcBef>
        <a:spcAft>
          <a:spcPct val="0"/>
        </a:spcAft>
        <a:buClr>
          <a:schemeClr val="accent1"/>
        </a:buClr>
        <a:buChar char="–"/>
        <a:defRPr sz="2200">
          <a:solidFill>
            <a:schemeClr val="tx1"/>
          </a:solidFill>
          <a:latin typeface="+mn-lt"/>
          <a:ea typeface="+mn-ea"/>
          <a:cs typeface="ＭＳ Ｐゴシック"/>
        </a:defRPr>
      </a:lvl2pPr>
      <a:lvl3pPr marL="962025" indent="-166688"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n-ea"/>
          <a:cs typeface="ＭＳ Ｐゴシック"/>
        </a:defRPr>
      </a:lvl3pPr>
      <a:lvl4pPr marL="1373188" indent="-231775"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n-ea"/>
          <a:cs typeface="ＭＳ Ｐゴシック"/>
        </a:defRPr>
      </a:lvl4pPr>
      <a:lvl5pPr marL="2052638" indent="-225425"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n-ea"/>
          <a:cs typeface="ＭＳ Ｐゴシック"/>
        </a:defRPr>
      </a:lvl5pPr>
      <a:lvl6pPr marL="2511465" indent="-228316" algn="l" rtl="0" eaLnBrk="1" fontAlgn="base" hangingPunct="1">
        <a:lnSpc>
          <a:spcPct val="95000"/>
        </a:lnSpc>
        <a:spcBef>
          <a:spcPct val="25000"/>
        </a:spcBef>
        <a:spcAft>
          <a:spcPct val="0"/>
        </a:spcAft>
        <a:buClr>
          <a:schemeClr val="accent1"/>
        </a:buClr>
        <a:buChar char="»"/>
        <a:defRPr sz="1900" i="1">
          <a:solidFill>
            <a:schemeClr val="tx1"/>
          </a:solidFill>
          <a:latin typeface="+mn-lt"/>
          <a:ea typeface="+mn-ea"/>
        </a:defRPr>
      </a:lvl6pPr>
      <a:lvl7pPr marL="2968097" indent="-228316" algn="l" rtl="0" eaLnBrk="1" fontAlgn="base" hangingPunct="1">
        <a:lnSpc>
          <a:spcPct val="95000"/>
        </a:lnSpc>
        <a:spcBef>
          <a:spcPct val="25000"/>
        </a:spcBef>
        <a:spcAft>
          <a:spcPct val="0"/>
        </a:spcAft>
        <a:buClr>
          <a:schemeClr val="accent1"/>
        </a:buClr>
        <a:buChar char="»"/>
        <a:defRPr sz="1900" i="1">
          <a:solidFill>
            <a:schemeClr val="tx1"/>
          </a:solidFill>
          <a:latin typeface="+mn-lt"/>
          <a:ea typeface="+mn-ea"/>
        </a:defRPr>
      </a:lvl7pPr>
      <a:lvl8pPr marL="3424724" indent="-228316" algn="l" rtl="0" eaLnBrk="1" fontAlgn="base" hangingPunct="1">
        <a:lnSpc>
          <a:spcPct val="95000"/>
        </a:lnSpc>
        <a:spcBef>
          <a:spcPct val="25000"/>
        </a:spcBef>
        <a:spcAft>
          <a:spcPct val="0"/>
        </a:spcAft>
        <a:buClr>
          <a:schemeClr val="accent1"/>
        </a:buClr>
        <a:buChar char="»"/>
        <a:defRPr sz="1900" i="1">
          <a:solidFill>
            <a:schemeClr val="tx1"/>
          </a:solidFill>
          <a:latin typeface="+mn-lt"/>
          <a:ea typeface="+mn-ea"/>
        </a:defRPr>
      </a:lvl8pPr>
      <a:lvl9pPr marL="3881354" indent="-228316" algn="l" rtl="0" eaLnBrk="1" fontAlgn="base" hangingPunct="1">
        <a:lnSpc>
          <a:spcPct val="95000"/>
        </a:lnSpc>
        <a:spcBef>
          <a:spcPct val="25000"/>
        </a:spcBef>
        <a:spcAft>
          <a:spcPct val="0"/>
        </a:spcAft>
        <a:buClr>
          <a:schemeClr val="accent1"/>
        </a:buClr>
        <a:buChar char="»"/>
        <a:defRPr sz="1900" i="1">
          <a:solidFill>
            <a:schemeClr val="tx1"/>
          </a:solidFill>
          <a:latin typeface="+mn-lt"/>
          <a:ea typeface="+mn-ea"/>
        </a:defRPr>
      </a:lvl9pPr>
    </p:bodyStyle>
    <p:otherStyle>
      <a:defPPr>
        <a:defRPr lang="en-US"/>
      </a:defPPr>
      <a:lvl1pPr marL="0" algn="l" defTabSz="913260" rtl="0" eaLnBrk="1" latinLnBrk="0" hangingPunct="1">
        <a:defRPr sz="1800" kern="1200">
          <a:solidFill>
            <a:schemeClr val="tx1"/>
          </a:solidFill>
          <a:latin typeface="+mn-lt"/>
          <a:ea typeface="+mn-ea"/>
          <a:cs typeface="+mn-cs"/>
        </a:defRPr>
      </a:lvl1pPr>
      <a:lvl2pPr marL="456628" algn="l" defTabSz="913260" rtl="0" eaLnBrk="1" latinLnBrk="0" hangingPunct="1">
        <a:defRPr sz="1800" kern="1200">
          <a:solidFill>
            <a:schemeClr val="tx1"/>
          </a:solidFill>
          <a:latin typeface="+mn-lt"/>
          <a:ea typeface="+mn-ea"/>
          <a:cs typeface="+mn-cs"/>
        </a:defRPr>
      </a:lvl2pPr>
      <a:lvl3pPr marL="913260" algn="l" defTabSz="913260" rtl="0" eaLnBrk="1" latinLnBrk="0" hangingPunct="1">
        <a:defRPr sz="1800" kern="1200">
          <a:solidFill>
            <a:schemeClr val="tx1"/>
          </a:solidFill>
          <a:latin typeface="+mn-lt"/>
          <a:ea typeface="+mn-ea"/>
          <a:cs typeface="+mn-cs"/>
        </a:defRPr>
      </a:lvl3pPr>
      <a:lvl4pPr marL="1369885" algn="l" defTabSz="913260" rtl="0" eaLnBrk="1" latinLnBrk="0" hangingPunct="1">
        <a:defRPr sz="1800" kern="1200">
          <a:solidFill>
            <a:schemeClr val="tx1"/>
          </a:solidFill>
          <a:latin typeface="+mn-lt"/>
          <a:ea typeface="+mn-ea"/>
          <a:cs typeface="+mn-cs"/>
        </a:defRPr>
      </a:lvl4pPr>
      <a:lvl5pPr marL="1826518" algn="l" defTabSz="913260" rtl="0" eaLnBrk="1" latinLnBrk="0" hangingPunct="1">
        <a:defRPr sz="1800" kern="1200">
          <a:solidFill>
            <a:schemeClr val="tx1"/>
          </a:solidFill>
          <a:latin typeface="+mn-lt"/>
          <a:ea typeface="+mn-ea"/>
          <a:cs typeface="+mn-cs"/>
        </a:defRPr>
      </a:lvl5pPr>
      <a:lvl6pPr marL="2283149" algn="l" defTabSz="913260" rtl="0" eaLnBrk="1" latinLnBrk="0" hangingPunct="1">
        <a:defRPr sz="1800" kern="1200">
          <a:solidFill>
            <a:schemeClr val="tx1"/>
          </a:solidFill>
          <a:latin typeface="+mn-lt"/>
          <a:ea typeface="+mn-ea"/>
          <a:cs typeface="+mn-cs"/>
        </a:defRPr>
      </a:lvl6pPr>
      <a:lvl7pPr marL="2739779" algn="l" defTabSz="913260" rtl="0" eaLnBrk="1" latinLnBrk="0" hangingPunct="1">
        <a:defRPr sz="1800" kern="1200">
          <a:solidFill>
            <a:schemeClr val="tx1"/>
          </a:solidFill>
          <a:latin typeface="+mn-lt"/>
          <a:ea typeface="+mn-ea"/>
          <a:cs typeface="+mn-cs"/>
        </a:defRPr>
      </a:lvl7pPr>
      <a:lvl8pPr marL="3196410" algn="l" defTabSz="913260" rtl="0" eaLnBrk="1" latinLnBrk="0" hangingPunct="1">
        <a:defRPr sz="1800" kern="1200">
          <a:solidFill>
            <a:schemeClr val="tx1"/>
          </a:solidFill>
          <a:latin typeface="+mn-lt"/>
          <a:ea typeface="+mn-ea"/>
          <a:cs typeface="+mn-cs"/>
        </a:defRPr>
      </a:lvl8pPr>
      <a:lvl9pPr marL="3653040" algn="l" defTabSz="91326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18690-3889-4E04-BE88-E7F383F6B9D1}" type="datetimeFigureOut">
              <a:rPr lang="en-US" smtClean="0"/>
              <a:t>6/28/2018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D981E-F4D5-4D0B-B554-75E9DAAFAA11}" type="slidenum">
              <a:rPr lang="en-US" smtClean="0"/>
              <a:t>‹#›</a:t>
            </a:fld>
            <a:endParaRPr lang="en-US"/>
          </a:p>
        </p:txBody>
      </p:sp>
    </p:spTree>
    <p:extLst>
      <p:ext uri="{BB962C8B-B14F-4D97-AF65-F5344CB8AC3E}">
        <p14:creationId xmlns:p14="http://schemas.microsoft.com/office/powerpoint/2010/main" val="3950889491"/>
      </p:ext>
    </p:extLst>
  </p:cSld>
  <p:clrMap bg1="lt1" tx1="dk1" bg2="lt2" tx2="dk2" accent1="accent1" accent2="accent2" accent3="accent3" accent4="accent4" accent5="accent5" accent6="accent6" hlink="hlink" folHlink="folHlink"/>
  <p:sldLayoutIdLst>
    <p:sldLayoutId id="21474876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xt Placeholder 2"/>
          <p:cNvSpPr>
            <a:spLocks noGrp="1"/>
          </p:cNvSpPr>
          <p:nvPr>
            <p:ph type="body" idx="1"/>
            <p:custDataLst>
              <p:tags r:id="rId3"/>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custDataLst>
              <p:tags r:id="rId4"/>
            </p:custDataLst>
          </p:nvPr>
        </p:nvSpPr>
        <p:spPr>
          <a:xfrm>
            <a:off x="3124200" y="6356356"/>
            <a:ext cx="2895600" cy="365125"/>
          </a:xfrm>
          <a:prstGeom prst="rect">
            <a:avLst/>
          </a:prstGeom>
        </p:spPr>
        <p:txBody>
          <a:bodyPr vert="horz" lIns="91440" tIns="45720" rIns="91440" bIns="45720" rtlCol="0" anchor="ctr"/>
          <a:lstStyle>
            <a:defPPr>
              <a:defRPr lang="en-US" smtId="4294967295"/>
            </a:defPPr>
            <a:lvl1pPr marL="0" algn="ctr" defTabSz="457200" rtl="0" eaLnBrk="1" fontAlgn="auto" latinLnBrk="0" hangingPunct="1">
              <a:spcBef>
                <a:spcPct val="0"/>
              </a:spcBef>
              <a:spcAft>
                <a:spcPct val="0"/>
              </a:spcAft>
              <a:defRPr sz="1200" kern="1200">
                <a:solidFill>
                  <a:prstClr val="black">
                    <a:tint val="75000"/>
                  </a:prstClr>
                </a:solidFill>
                <a:latin typeface="Calibri"/>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defRPr/>
            </a:pPr>
            <a:endParaRPr lang="en-US"/>
          </a:p>
        </p:txBody>
      </p:sp>
      <p:sp>
        <p:nvSpPr>
          <p:cNvPr id="6" name="Slide Number Placeholder 5"/>
          <p:cNvSpPr>
            <a:spLocks noGrp="1"/>
          </p:cNvSpPr>
          <p:nvPr>
            <p:ph type="sldNum" sz="quarter" idx="4"/>
            <p:custDataLst>
              <p:tags r:id="rId5"/>
            </p:custDataLst>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smtId="4294967295"/>
            </a:defPPr>
            <a:lvl1pPr marL="0" algn="r" defTabSz="457200" rtl="0" eaLnBrk="1" latinLnBrk="0" hangingPunct="1">
              <a:defRPr sz="1200" kern="1200">
                <a:solidFill>
                  <a:srgbClr val="898989"/>
                </a:solidFill>
                <a:latin typeface="Calibri" panose="020F0502020204030204" pitchFamily="34" charset="0"/>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fontAlgn="base">
              <a:spcBef>
                <a:spcPct val="0"/>
              </a:spcBef>
              <a:spcAft>
                <a:spcPct val="0"/>
              </a:spcAft>
              <a:defRPr/>
            </a:pPr>
            <a:fld id="{48BBA700-DB9E-4104-96FD-AD892C8211F7}"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pic>
        <p:nvPicPr>
          <p:cNvPr id="4101" name="Picture 6"/>
          <p:cNvPicPr>
            <a:picLocks noChangeAspect="1"/>
          </p:cNvPicPr>
          <p:nvPr userDrawn="1">
            <p:custDataLst>
              <p:tags r:id="rId6"/>
            </p:custDataLst>
          </p:nvPr>
        </p:nvPicPr>
        <p:blipFill>
          <a:blip r:embed="rId10">
            <a:extLst>
              <a:ext uri="{28A0092B-C50C-407E-A947-70E740481C1C}">
                <a14:useLocalDpi xmlns:a14="http://schemas.microsoft.com/office/drawing/2010/main" val="0"/>
              </a:ext>
            </a:extLst>
          </a:blip>
          <a:stretch>
            <a:fillRect/>
          </a:stretch>
        </p:blipFill>
        <p:spPr bwMode="auto">
          <a:xfrm>
            <a:off x="0" y="0"/>
            <a:ext cx="9144000" cy="928688"/>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Lst>
        </p:spPr>
      </p:pic>
      <p:pic>
        <p:nvPicPr>
          <p:cNvPr id="4102" name="Picture 7"/>
          <p:cNvPicPr>
            <a:picLocks noChangeAspect="1"/>
          </p:cNvPicPr>
          <p:nvPr userDrawn="1">
            <p:custDataLst>
              <p:tags r:id="rId7"/>
            </p:custDataLst>
          </p:nvPr>
        </p:nvPicPr>
        <p:blipFill>
          <a:blip r:embed="rId11">
            <a:extLst>
              <a:ext uri="{28A0092B-C50C-407E-A947-70E740481C1C}">
                <a14:useLocalDpi xmlns:a14="http://schemas.microsoft.com/office/drawing/2010/main" val="0"/>
              </a:ext>
            </a:extLst>
          </a:blip>
          <a:stretch>
            <a:fillRect/>
          </a:stretch>
        </p:blipFill>
        <p:spPr bwMode="auto">
          <a:xfrm>
            <a:off x="268288" y="6386513"/>
            <a:ext cx="1549400" cy="342900"/>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Lst>
        </p:spPr>
      </p:pic>
      <p:pic>
        <p:nvPicPr>
          <p:cNvPr id="4103" name="Picture 8"/>
          <p:cNvPicPr>
            <a:picLocks noChangeAspect="1"/>
          </p:cNvPicPr>
          <p:nvPr userDrawn="1">
            <p:custDataLst>
              <p:tags r:id="rId8"/>
            </p:custDataLst>
          </p:nvPr>
        </p:nvPicPr>
        <p:blipFill>
          <a:blip r:embed="rId12">
            <a:extLst>
              <a:ext uri="{28A0092B-C50C-407E-A947-70E740481C1C}">
                <a14:useLocalDpi xmlns:a14="http://schemas.microsoft.com/office/drawing/2010/main" val="0"/>
              </a:ext>
            </a:extLst>
          </a:blip>
          <a:stretch>
            <a:fillRect/>
          </a:stretch>
        </p:blipFill>
        <p:spPr bwMode="auto">
          <a:xfrm>
            <a:off x="7985125" y="6157913"/>
            <a:ext cx="571500" cy="571500"/>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Lst>
        </p:spPr>
      </p:pic>
      <p:sp>
        <p:nvSpPr>
          <p:cNvPr id="4104" name="Title Placeholder 1"/>
          <p:cNvSpPr>
            <a:spLocks noGrp="1"/>
          </p:cNvSpPr>
          <p:nvPr>
            <p:ph type="title"/>
            <p:custDataLst>
              <p:tags r:id="rId9"/>
            </p:custDataLst>
          </p:nvPr>
        </p:nvSpPr>
        <p:spPr bwMode="auto">
          <a:xfrm>
            <a:off x="457200" y="-169863"/>
            <a:ext cx="8229600" cy="1143001"/>
          </a:xfrm>
          <a:prstGeom prst="rect">
            <a:avLst/>
          </a:prstGeom>
          <a:noFill/>
          <a:ln>
            <a:noFill/>
          </a:ln>
          <a:extLst>
            <a:ext uri="{909E8E84-426E-40dd-AFC4-6F175D3DCCD1}">
              <a14:hiddenFill xmlns:a14="http://schemas.microsoft.com/office/drawing/2010/main" xmlns="" xmlns:p15="http://schemas.microsoft.com/office/powerpoint/2012/main" xmlns:p14="http://schemas.microsoft.com/office/powerpoint/2010/main">
                <a:solidFill>
                  <a:srgbClr val="FFFFFF"/>
                </a:solidFill>
              </a14:hiddenFill>
            </a:ext>
            <a:ext uri="{91240B29-F687-4f45-9708-019B960494DF}">
              <a14:hiddenLine xmlns:a14="http://schemas.microsoft.com/office/drawing/2010/main" xmlns="" xmlns:p15="http://schemas.microsoft.com/office/powerpoint/2012/main" xmlns:p14="http://schemas.microsoft.com/office/powerpoint/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68449966"/>
      </p:ext>
    </p:extLst>
  </p:cSld>
  <p:clrMap bg1="lt1" tx1="dk1" bg2="lt2" tx2="dk2" accent1="accent1" accent2="accent2" accent3="accent3" accent4="accent4" accent5="accent5" accent6="accent6" hlink="hlink" folHlink="folHlink"/>
  <p:sldLayoutIdLst>
    <p:sldLayoutId id="2147487640" r:id="rId1"/>
  </p:sldLayoutIdLst>
  <p:transition/>
  <p:hf hdr="0" ftr="0" dt="0"/>
  <p:txStyles>
    <p:titleStyle>
      <a:lvl1pPr algn="ctr" rtl="0" eaLnBrk="0" fontAlgn="base" hangingPunct="0">
        <a:spcBef>
          <a:spcPct val="0"/>
        </a:spcBef>
        <a:spcAft>
          <a:spcPct val="0"/>
        </a:spcAft>
        <a:defRPr sz="4000" kern="1200">
          <a:solidFill>
            <a:schemeClr val="bg1"/>
          </a:solidFill>
          <a:latin typeface="+mj-lt"/>
          <a:ea typeface="ＭＳ Ｐゴシック" charset="0"/>
          <a:cs typeface="+mj-cs"/>
        </a:defRPr>
      </a:lvl1pPr>
      <a:lvl2pPr algn="ctr" rtl="0" eaLnBrk="0" fontAlgn="base" hangingPunct="0">
        <a:spcBef>
          <a:spcPct val="0"/>
        </a:spcBef>
        <a:spcAft>
          <a:spcPct val="0"/>
        </a:spcAft>
        <a:defRPr sz="4000">
          <a:solidFill>
            <a:schemeClr val="bg1"/>
          </a:solidFill>
          <a:latin typeface="Calibri" panose="020F0502020204030204" pitchFamily="34" charset="0"/>
          <a:ea typeface="ＭＳ Ｐゴシック" charset="0"/>
        </a:defRPr>
      </a:lvl2pPr>
      <a:lvl3pPr algn="ctr" rtl="0" eaLnBrk="0" fontAlgn="base" hangingPunct="0">
        <a:spcBef>
          <a:spcPct val="0"/>
        </a:spcBef>
        <a:spcAft>
          <a:spcPct val="0"/>
        </a:spcAft>
        <a:defRPr sz="4000">
          <a:solidFill>
            <a:schemeClr val="bg1"/>
          </a:solidFill>
          <a:latin typeface="Calibri" panose="020F0502020204030204" pitchFamily="34" charset="0"/>
          <a:ea typeface="ＭＳ Ｐゴシック" charset="0"/>
        </a:defRPr>
      </a:lvl3pPr>
      <a:lvl4pPr algn="ctr" rtl="0" eaLnBrk="0" fontAlgn="base" hangingPunct="0">
        <a:spcBef>
          <a:spcPct val="0"/>
        </a:spcBef>
        <a:spcAft>
          <a:spcPct val="0"/>
        </a:spcAft>
        <a:defRPr sz="4000">
          <a:solidFill>
            <a:schemeClr val="bg1"/>
          </a:solidFill>
          <a:latin typeface="Calibri" panose="020F0502020204030204" pitchFamily="34" charset="0"/>
          <a:ea typeface="ＭＳ Ｐゴシック" charset="0"/>
        </a:defRPr>
      </a:lvl4pPr>
      <a:lvl5pPr algn="ctr" rtl="0" eaLnBrk="0" fontAlgn="base" hangingPunct="0">
        <a:spcBef>
          <a:spcPct val="0"/>
        </a:spcBef>
        <a:spcAft>
          <a:spcPct val="0"/>
        </a:spcAft>
        <a:defRPr sz="4000">
          <a:solidFill>
            <a:schemeClr val="bg1"/>
          </a:solidFill>
          <a:latin typeface="Calibri" panose="020F0502020204030204" pitchFamily="34" charset="0"/>
          <a:ea typeface="ＭＳ Ｐゴシック" charset="0"/>
        </a:defRPr>
      </a:lvl5pPr>
      <a:lvl6pPr marL="457200" algn="ctr" rtl="0" fontAlgn="base">
        <a:spcBef>
          <a:spcPct val="0"/>
        </a:spcBef>
        <a:spcAft>
          <a:spcPct val="0"/>
        </a:spcAft>
        <a:defRPr sz="4000">
          <a:solidFill>
            <a:schemeClr val="bg1"/>
          </a:solidFill>
          <a:latin typeface="Calibri" panose="020F0502020204030204" pitchFamily="34" charset="0"/>
        </a:defRPr>
      </a:lvl6pPr>
      <a:lvl7pPr marL="914400" algn="ctr" rtl="0" fontAlgn="base">
        <a:spcBef>
          <a:spcPct val="0"/>
        </a:spcBef>
        <a:spcAft>
          <a:spcPct val="0"/>
        </a:spcAft>
        <a:defRPr sz="4000">
          <a:solidFill>
            <a:schemeClr val="bg1"/>
          </a:solidFill>
          <a:latin typeface="Calibri" panose="020F0502020204030204" pitchFamily="34" charset="0"/>
        </a:defRPr>
      </a:lvl7pPr>
      <a:lvl8pPr marL="1371600" algn="ctr" rtl="0" fontAlgn="base">
        <a:spcBef>
          <a:spcPct val="0"/>
        </a:spcBef>
        <a:spcAft>
          <a:spcPct val="0"/>
        </a:spcAft>
        <a:defRPr sz="4000">
          <a:solidFill>
            <a:schemeClr val="bg1"/>
          </a:solidFill>
          <a:latin typeface="Calibri" panose="020F0502020204030204" pitchFamily="34" charset="0"/>
        </a:defRPr>
      </a:lvl8pPr>
      <a:lvl9pPr marL="1828800" algn="ctr" rtl="0" fontAlgn="base">
        <a:spcBef>
          <a:spcPct val="0"/>
        </a:spcBef>
        <a:spcAft>
          <a:spcPct val="0"/>
        </a:spcAft>
        <a:defRPr sz="4000">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530" r:id="rId1"/>
    <p:sldLayoutId id="2147487531" r:id="rId2"/>
    <p:sldLayoutId id="2147487532" r:id="rId3"/>
    <p:sldLayoutId id="2147487533" r:id="rId4"/>
    <p:sldLayoutId id="2147487534" r:id="rId5"/>
    <p:sldLayoutId id="2147487535" r:id="rId6"/>
    <p:sldLayoutId id="2147487536" r:id="rId7"/>
    <p:sldLayoutId id="2147487537" r:id="rId8"/>
    <p:sldLayoutId id="2147487514" r:id="rId9"/>
    <p:sldLayoutId id="2147487538" r:id="rId10"/>
    <p:sldLayoutId id="2147487539" r:id="rId11"/>
    <p:sldLayoutId id="2147487540" r:id="rId12"/>
  </p:sldLayoutIdLst>
  <p:txStyles>
    <p:titleStyle>
      <a:lvl1pPr algn="l" rtl="0" eaLnBrk="0" fontAlgn="base" hangingPunct="0">
        <a:lnSpc>
          <a:spcPct val="90000"/>
        </a:lnSpc>
        <a:spcBef>
          <a:spcPct val="0"/>
        </a:spcBef>
        <a:spcAft>
          <a:spcPct val="0"/>
        </a:spcAft>
        <a:defRPr sz="36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551" r:id="rId1"/>
    <p:sldLayoutId id="2147487552" r:id="rId2"/>
    <p:sldLayoutId id="2147487553" r:id="rId3"/>
    <p:sldLayoutId id="2147487554" r:id="rId4"/>
    <p:sldLayoutId id="2147487555" r:id="rId5"/>
    <p:sldLayoutId id="2147487556" r:id="rId6"/>
    <p:sldLayoutId id="2147487557" r:id="rId7"/>
    <p:sldLayoutId id="2147487558" r:id="rId8"/>
    <p:sldLayoutId id="2147487516" r:id="rId9"/>
    <p:sldLayoutId id="2147487559" r:id="rId10"/>
    <p:sldLayoutId id="2147487560" r:id="rId11"/>
  </p:sldLayoutIdLst>
  <p:txStyles>
    <p:titleStyle>
      <a:lvl1pPr algn="l" rtl="0" eaLnBrk="0" fontAlgn="base" hangingPunct="0">
        <a:lnSpc>
          <a:spcPct val="90000"/>
        </a:lnSpc>
        <a:spcBef>
          <a:spcPct val="0"/>
        </a:spcBef>
        <a:spcAft>
          <a:spcPct val="0"/>
        </a:spcAft>
        <a:defRPr sz="36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561" r:id="rId1"/>
    <p:sldLayoutId id="2147487562" r:id="rId2"/>
    <p:sldLayoutId id="2147487563" r:id="rId3"/>
    <p:sldLayoutId id="2147487564" r:id="rId4"/>
    <p:sldLayoutId id="2147487565" r:id="rId5"/>
    <p:sldLayoutId id="2147487566" r:id="rId6"/>
    <p:sldLayoutId id="2147487567" r:id="rId7"/>
    <p:sldLayoutId id="2147487568" r:id="rId8"/>
    <p:sldLayoutId id="2147487517" r:id="rId9"/>
    <p:sldLayoutId id="2147487569" r:id="rId10"/>
    <p:sldLayoutId id="2147487570" r:id="rId11"/>
    <p:sldLayoutId id="2147487571" r:id="rId12"/>
  </p:sldLayoutIdLst>
  <p:txStyles>
    <p:titleStyle>
      <a:lvl1pPr algn="l" rtl="0" eaLnBrk="0" fontAlgn="base" hangingPunct="0">
        <a:lnSpc>
          <a:spcPct val="90000"/>
        </a:lnSpc>
        <a:spcBef>
          <a:spcPct val="0"/>
        </a:spcBef>
        <a:spcAft>
          <a:spcPct val="0"/>
        </a:spcAft>
        <a:defRPr sz="36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faddedlightblu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152400"/>
            <a:ext cx="8189913" cy="1371600"/>
          </a:xfrm>
          <a:prstGeom prst="rect">
            <a:avLst/>
          </a:prstGeom>
        </p:spPr>
        <p:txBody>
          <a:bodyPr vert="horz" lIns="91440" tIns="45720" rIns="91440" bIns="45720" rtlCol="0" anchor="t" anchorCtr="0">
            <a:noAutofit/>
          </a:bodyPr>
          <a:lstStyle/>
          <a:p>
            <a:r>
              <a:rPr lang="en-US" dirty="0"/>
              <a:t>Click to edit title</a:t>
            </a:r>
          </a:p>
        </p:txBody>
      </p:sp>
      <p:sp>
        <p:nvSpPr>
          <p:cNvPr id="6148"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p:txBody>
      </p:sp>
      <p:sp>
        <p:nvSpPr>
          <p:cNvPr id="4" name="Date Placeholder 3"/>
          <p:cNvSpPr>
            <a:spLocks noGrp="1"/>
          </p:cNvSpPr>
          <p:nvPr>
            <p:ph type="dt" sz="half" idx="2"/>
          </p:nvPr>
        </p:nvSpPr>
        <p:spPr>
          <a:xfrm>
            <a:off x="6235700" y="6345238"/>
            <a:ext cx="1231900" cy="320675"/>
          </a:xfrm>
          <a:prstGeom prst="rect">
            <a:avLst/>
          </a:prstGeom>
        </p:spPr>
        <p:txBody>
          <a:bodyPr vert="horz" lIns="91440" tIns="45720" rIns="91440" bIns="0" rtlCol="0" anchor="b"/>
          <a:lstStyle>
            <a:lvl1pPr algn="l" eaLnBrk="1" hangingPunct="1">
              <a:defRPr sz="1000">
                <a:solidFill>
                  <a:srgbClr val="0070C0"/>
                </a:solidFill>
                <a:latin typeface="Arial" charset="0"/>
                <a:cs typeface="Arial" charset="0"/>
              </a:defRPr>
            </a:lvl1pPr>
          </a:lstStyle>
          <a:p>
            <a:pPr>
              <a:defRPr/>
            </a:pPr>
            <a:fld id="{6C3CF003-67B9-43DD-A8C5-82C8699069B7}" type="datetime4">
              <a:rPr lang="en-US"/>
              <a:pPr>
                <a:defRPr/>
              </a:pPr>
              <a:t>June 28, 2018</a:t>
            </a:fld>
            <a:endParaRPr lang="en-US" dirty="0"/>
          </a:p>
        </p:txBody>
      </p:sp>
      <p:sp>
        <p:nvSpPr>
          <p:cNvPr id="6" name="Slide Number Placeholder 5"/>
          <p:cNvSpPr>
            <a:spLocks noGrp="1"/>
          </p:cNvSpPr>
          <p:nvPr>
            <p:ph type="sldNum" sz="quarter" idx="4"/>
          </p:nvPr>
        </p:nvSpPr>
        <p:spPr>
          <a:xfrm>
            <a:off x="8247063" y="6453188"/>
            <a:ext cx="8699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20558A"/>
                </a:solidFill>
              </a:defRPr>
            </a:lvl1pPr>
          </a:lstStyle>
          <a:p>
            <a:fld id="{7EC9B6C5-AAA0-4794-910F-00CA808F9E33}" type="slidenum">
              <a:rPr lang="en-US" altLang="en-US"/>
              <a:pPr/>
              <a:t>‹#›</a:t>
            </a:fld>
            <a:endParaRPr lang="en-US" altLang="en-US"/>
          </a:p>
        </p:txBody>
      </p:sp>
      <p:pic>
        <p:nvPicPr>
          <p:cNvPr id="6151" name="Picture 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 y="6329363"/>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76325" y="6380163"/>
            <a:ext cx="2582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Box 12"/>
          <p:cNvSpPr txBox="1">
            <a:spLocks noChangeArrowheads="1"/>
          </p:cNvSpPr>
          <p:nvPr userDrawn="1"/>
        </p:nvSpPr>
        <p:spPr bwMode="auto">
          <a:xfrm>
            <a:off x="3827463" y="6450013"/>
            <a:ext cx="2547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b="1">
                <a:solidFill>
                  <a:srgbClr val="000066"/>
                </a:solidFill>
                <a:latin typeface="Arial" charset="0"/>
                <a:cs typeface="Arial" charset="0"/>
              </a:defRPr>
            </a:lvl1pPr>
            <a:lvl2pPr marL="742950" indent="-285750" eaLnBrk="0" hangingPunct="0">
              <a:defRPr sz="6000" b="1">
                <a:solidFill>
                  <a:srgbClr val="000066"/>
                </a:solidFill>
                <a:latin typeface="Arial" charset="0"/>
                <a:cs typeface="Arial" charset="0"/>
              </a:defRPr>
            </a:lvl2pPr>
            <a:lvl3pPr marL="1143000" indent="-228600" eaLnBrk="0" hangingPunct="0">
              <a:defRPr sz="6000" b="1">
                <a:solidFill>
                  <a:srgbClr val="000066"/>
                </a:solidFill>
                <a:latin typeface="Arial" charset="0"/>
                <a:cs typeface="Arial" charset="0"/>
              </a:defRPr>
            </a:lvl3pPr>
            <a:lvl4pPr marL="1600200" indent="-228600" eaLnBrk="0" hangingPunct="0">
              <a:defRPr sz="6000" b="1">
                <a:solidFill>
                  <a:srgbClr val="000066"/>
                </a:solidFill>
                <a:latin typeface="Arial" charset="0"/>
                <a:cs typeface="Arial" charset="0"/>
              </a:defRPr>
            </a:lvl4pPr>
            <a:lvl5pPr marL="2057400" indent="-228600" eaLnBrk="0" hangingPunct="0">
              <a:defRPr sz="6000" b="1">
                <a:solidFill>
                  <a:srgbClr val="000066"/>
                </a:solidFill>
                <a:latin typeface="Arial" charset="0"/>
                <a:cs typeface="Arial" charset="0"/>
              </a:defRPr>
            </a:lvl5pPr>
            <a:lvl6pPr marL="2514600" indent="-228600" eaLnBrk="0" fontAlgn="base" hangingPunct="0">
              <a:spcBef>
                <a:spcPct val="0"/>
              </a:spcBef>
              <a:spcAft>
                <a:spcPct val="0"/>
              </a:spcAft>
              <a:defRPr sz="6000" b="1">
                <a:solidFill>
                  <a:srgbClr val="000066"/>
                </a:solidFill>
                <a:latin typeface="Arial" charset="0"/>
                <a:cs typeface="Arial" charset="0"/>
              </a:defRPr>
            </a:lvl6pPr>
            <a:lvl7pPr marL="2971800" indent="-228600" eaLnBrk="0" fontAlgn="base" hangingPunct="0">
              <a:spcBef>
                <a:spcPct val="0"/>
              </a:spcBef>
              <a:spcAft>
                <a:spcPct val="0"/>
              </a:spcAft>
              <a:defRPr sz="6000" b="1">
                <a:solidFill>
                  <a:srgbClr val="000066"/>
                </a:solidFill>
                <a:latin typeface="Arial" charset="0"/>
                <a:cs typeface="Arial" charset="0"/>
              </a:defRPr>
            </a:lvl7pPr>
            <a:lvl8pPr marL="3429000" indent="-228600" eaLnBrk="0" fontAlgn="base" hangingPunct="0">
              <a:spcBef>
                <a:spcPct val="0"/>
              </a:spcBef>
              <a:spcAft>
                <a:spcPct val="0"/>
              </a:spcAft>
              <a:defRPr sz="6000" b="1">
                <a:solidFill>
                  <a:srgbClr val="000066"/>
                </a:solidFill>
                <a:latin typeface="Arial" charset="0"/>
                <a:cs typeface="Arial" charset="0"/>
              </a:defRPr>
            </a:lvl8pPr>
            <a:lvl9pPr marL="3886200" indent="-228600" eaLnBrk="0" fontAlgn="base" hangingPunct="0">
              <a:spcBef>
                <a:spcPct val="0"/>
              </a:spcBef>
              <a:spcAft>
                <a:spcPct val="0"/>
              </a:spcAft>
              <a:defRPr sz="6000" b="1">
                <a:solidFill>
                  <a:srgbClr val="000066"/>
                </a:solidFill>
                <a:latin typeface="Arial" charset="0"/>
                <a:cs typeface="Arial" charset="0"/>
              </a:defRPr>
            </a:lvl9pPr>
          </a:lstStyle>
          <a:p>
            <a:pPr eaLnBrk="1" hangingPunct="1">
              <a:defRPr/>
            </a:pPr>
            <a:r>
              <a:rPr lang="en-US" altLang="en-US" sz="1100" i="1">
                <a:solidFill>
                  <a:srgbClr val="274C8B"/>
                </a:solidFill>
                <a:latin typeface="Helvetica" pitchFamily="34" charset="0"/>
              </a:rPr>
              <a:t>Office of Extramural Programs</a:t>
            </a:r>
            <a:endParaRPr lang="en-US" altLang="en-US" sz="1100" i="1">
              <a:solidFill>
                <a:srgbClr val="274C8B"/>
              </a:solidFill>
            </a:endParaRPr>
          </a:p>
        </p:txBody>
      </p:sp>
    </p:spTree>
  </p:cSld>
  <p:clrMap bg1="lt1" tx1="dk1" bg2="lt2" tx2="dk2" accent1="accent1" accent2="accent2" accent3="accent3" accent4="accent4" accent5="accent5" accent6="accent6" hlink="hlink" folHlink="folHlink"/>
  <p:sldLayoutIdLst>
    <p:sldLayoutId id="2147487572" r:id="rId1"/>
    <p:sldLayoutId id="2147487573" r:id="rId2"/>
    <p:sldLayoutId id="2147487518" r:id="rId3"/>
    <p:sldLayoutId id="2147487574" r:id="rId4"/>
    <p:sldLayoutId id="2147487575" r:id="rId5"/>
    <p:sldLayoutId id="2147487576" r:id="rId6"/>
    <p:sldLayoutId id="2147487577" r:id="rId7"/>
    <p:sldLayoutId id="2147487578" r:id="rId8"/>
    <p:sldLayoutId id="2147487579" r:id="rId9"/>
  </p:sldLayoutIdLst>
  <p:hf hdr="0" ftr="0" dt="0"/>
  <p:txStyles>
    <p:titleStyle>
      <a:lvl1pPr algn="l" rtl="0" eaLnBrk="0" fontAlgn="base" hangingPunct="0">
        <a:spcBef>
          <a:spcPct val="0"/>
        </a:spcBef>
        <a:spcAft>
          <a:spcPct val="0"/>
        </a:spcAft>
        <a:defRPr sz="4000" b="1" kern="1200" cap="all" spc="-60">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Helvetica" pitchFamily="34" charset="0"/>
        </a:defRPr>
      </a:lvl2pPr>
      <a:lvl3pPr algn="l" rtl="0" eaLnBrk="0" fontAlgn="base" hangingPunct="0">
        <a:spcBef>
          <a:spcPct val="0"/>
        </a:spcBef>
        <a:spcAft>
          <a:spcPct val="0"/>
        </a:spcAft>
        <a:defRPr sz="4000" b="1">
          <a:solidFill>
            <a:schemeClr val="tx2"/>
          </a:solidFill>
          <a:latin typeface="Helvetica" pitchFamily="34" charset="0"/>
        </a:defRPr>
      </a:lvl3pPr>
      <a:lvl4pPr algn="l" rtl="0" eaLnBrk="0" fontAlgn="base" hangingPunct="0">
        <a:spcBef>
          <a:spcPct val="0"/>
        </a:spcBef>
        <a:spcAft>
          <a:spcPct val="0"/>
        </a:spcAft>
        <a:defRPr sz="4000" b="1">
          <a:solidFill>
            <a:schemeClr val="tx2"/>
          </a:solidFill>
          <a:latin typeface="Helvetica" pitchFamily="34" charset="0"/>
        </a:defRPr>
      </a:lvl4pPr>
      <a:lvl5pPr algn="l" rtl="0" eaLnBrk="0" fontAlgn="base" hangingPunct="0">
        <a:spcBef>
          <a:spcPct val="0"/>
        </a:spcBef>
        <a:spcAft>
          <a:spcPct val="0"/>
        </a:spcAft>
        <a:defRPr sz="4000" b="1">
          <a:solidFill>
            <a:schemeClr val="tx2"/>
          </a:solidFill>
          <a:latin typeface="Helvetica" pitchFamily="34" charset="0"/>
        </a:defRPr>
      </a:lvl5pPr>
      <a:lvl6pPr marL="457200" algn="l" rtl="0" fontAlgn="base">
        <a:spcBef>
          <a:spcPct val="0"/>
        </a:spcBef>
        <a:spcAft>
          <a:spcPct val="0"/>
        </a:spcAft>
        <a:defRPr sz="4000" b="1">
          <a:solidFill>
            <a:schemeClr val="tx2"/>
          </a:solidFill>
          <a:latin typeface="Helvetica" pitchFamily="34" charset="0"/>
        </a:defRPr>
      </a:lvl6pPr>
      <a:lvl7pPr marL="914400" algn="l" rtl="0" fontAlgn="base">
        <a:spcBef>
          <a:spcPct val="0"/>
        </a:spcBef>
        <a:spcAft>
          <a:spcPct val="0"/>
        </a:spcAft>
        <a:defRPr sz="4000" b="1">
          <a:solidFill>
            <a:schemeClr val="tx2"/>
          </a:solidFill>
          <a:latin typeface="Helvetica" pitchFamily="34" charset="0"/>
        </a:defRPr>
      </a:lvl7pPr>
      <a:lvl8pPr marL="1371600" algn="l" rtl="0" fontAlgn="base">
        <a:spcBef>
          <a:spcPct val="0"/>
        </a:spcBef>
        <a:spcAft>
          <a:spcPct val="0"/>
        </a:spcAft>
        <a:defRPr sz="4000" b="1">
          <a:solidFill>
            <a:schemeClr val="tx2"/>
          </a:solidFill>
          <a:latin typeface="Helvetica" pitchFamily="34" charset="0"/>
        </a:defRPr>
      </a:lvl8pPr>
      <a:lvl9pPr marL="1828800" algn="l" rtl="0" fontAlgn="base">
        <a:spcBef>
          <a:spcPct val="0"/>
        </a:spcBef>
        <a:spcAft>
          <a:spcPct val="0"/>
        </a:spcAft>
        <a:defRPr sz="4000" b="1">
          <a:solidFill>
            <a:schemeClr val="tx2"/>
          </a:solidFill>
          <a:latin typeface="Helvetica" pitchFamily="34" charset="0"/>
        </a:defRPr>
      </a:lvl9pPr>
    </p:titleStyle>
    <p:bodyStyle>
      <a:lvl1pPr marL="182563" indent="-182563" algn="l" rtl="0" eaLnBrk="0" fontAlgn="base" hangingPunct="0">
        <a:spcBef>
          <a:spcPct val="20000"/>
        </a:spcBef>
        <a:spcAft>
          <a:spcPts val="600"/>
        </a:spcAft>
        <a:buFont typeface="Arial" panose="020B0604020202020204" pitchFamily="34" charset="0"/>
        <a:buChar char="•"/>
        <a:defRPr sz="3600" kern="1200">
          <a:solidFill>
            <a:srgbClr val="65666A"/>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3200" kern="1200">
          <a:solidFill>
            <a:srgbClr val="65666A"/>
          </a:solidFill>
          <a:latin typeface="+mn-lt"/>
          <a:ea typeface="+mn-ea"/>
          <a:cs typeface="+mn-cs"/>
        </a:defRPr>
      </a:lvl2pPr>
      <a:lvl3pPr marL="685800" indent="-182563" algn="l" rtl="0" eaLnBrk="0" fontAlgn="base" hangingPunct="0">
        <a:spcBef>
          <a:spcPct val="20000"/>
        </a:spcBef>
        <a:spcAft>
          <a:spcPct val="0"/>
        </a:spcAft>
        <a:buClr>
          <a:schemeClr val="tx2"/>
        </a:buClr>
        <a:buFont typeface="Arial" panose="020B0604020202020204" pitchFamily="34" charset="0"/>
        <a:buChar char="•"/>
        <a:defRPr sz="2800" kern="1200">
          <a:solidFill>
            <a:srgbClr val="65666A"/>
          </a:solidFill>
          <a:latin typeface="+mn-lt"/>
          <a:ea typeface="+mn-ea"/>
          <a:cs typeface="+mn-cs"/>
        </a:defRPr>
      </a:lvl3pPr>
      <a:lvl4pPr marL="914400" indent="-228600" algn="l" rtl="0" eaLnBrk="0" fontAlgn="base" hangingPunct="0">
        <a:spcBef>
          <a:spcPct val="20000"/>
        </a:spcBef>
        <a:spcAft>
          <a:spcPct val="0"/>
        </a:spcAft>
        <a:buClr>
          <a:schemeClr val="tx2"/>
        </a:buClr>
        <a:buFont typeface="Arial" panose="020B0604020202020204" pitchFamily="34" charset="0"/>
        <a:buChar char="•"/>
        <a:defRPr kern="1200">
          <a:solidFill>
            <a:srgbClr val="65666A"/>
          </a:solidFill>
          <a:latin typeface="+mn-lt"/>
          <a:ea typeface="+mn-ea"/>
          <a:cs typeface="+mn-cs"/>
        </a:defRPr>
      </a:lvl4pPr>
      <a:lvl5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rgbClr val="65666A"/>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580" r:id="rId1"/>
    <p:sldLayoutId id="2147487581" r:id="rId2"/>
    <p:sldLayoutId id="2147487582" r:id="rId3"/>
    <p:sldLayoutId id="2147487583" r:id="rId4"/>
    <p:sldLayoutId id="2147487584" r:id="rId5"/>
    <p:sldLayoutId id="2147487585" r:id="rId6"/>
    <p:sldLayoutId id="2147487586" r:id="rId7"/>
    <p:sldLayoutId id="2147487587" r:id="rId8"/>
    <p:sldLayoutId id="2147487519" r:id="rId9"/>
    <p:sldLayoutId id="2147487588" r:id="rId10"/>
    <p:sldLayoutId id="2147487589" r:id="rId11"/>
    <p:sldLayoutId id="2147487590" r:id="rId12"/>
    <p:sldLayoutId id="2147487591" r:id="rId13"/>
    <p:sldLayoutId id="2147487592" r:id="rId14"/>
    <p:sldLayoutId id="2147487593" r:id="rId15"/>
  </p:sldLayoutIdLst>
  <p:txStyles>
    <p:titleStyle>
      <a:lvl1pPr algn="l" rtl="0" eaLnBrk="0" fontAlgn="base" hangingPunct="0">
        <a:lnSpc>
          <a:spcPct val="90000"/>
        </a:lnSpc>
        <a:spcBef>
          <a:spcPct val="0"/>
        </a:spcBef>
        <a:spcAft>
          <a:spcPct val="0"/>
        </a:spcAft>
        <a:defRPr sz="36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345884"/>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345884"/>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345884"/>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345884"/>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345884"/>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594" r:id="rId1"/>
    <p:sldLayoutId id="2147487595" r:id="rId2"/>
    <p:sldLayoutId id="2147487596" r:id="rId3"/>
    <p:sldLayoutId id="2147487597" r:id="rId4"/>
    <p:sldLayoutId id="2147487598" r:id="rId5"/>
    <p:sldLayoutId id="2147487599" r:id="rId6"/>
    <p:sldLayoutId id="2147487600" r:id="rId7"/>
    <p:sldLayoutId id="2147487601" r:id="rId8"/>
    <p:sldLayoutId id="2147487520" r:id="rId9"/>
    <p:sldLayoutId id="2147487602" r:id="rId10"/>
    <p:sldLayoutId id="2147487603" r:id="rId11"/>
    <p:sldLayoutId id="2147487604" r:id="rId12"/>
    <p:sldLayoutId id="2147487605" r:id="rId13"/>
    <p:sldLayoutId id="2147487606" r:id="rId14"/>
  </p:sldLayoutIdLst>
  <p:txStyles>
    <p:titleStyle>
      <a:lvl1pPr algn="l" rtl="0" eaLnBrk="0" fontAlgn="base" hangingPunct="0">
        <a:lnSpc>
          <a:spcPct val="90000"/>
        </a:lnSpc>
        <a:spcBef>
          <a:spcPct val="0"/>
        </a:spcBef>
        <a:spcAft>
          <a:spcPct val="0"/>
        </a:spcAft>
        <a:defRPr sz="36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345884"/>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345884"/>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345884"/>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345884"/>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345884"/>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mn-lt"/>
                <a:cs typeface="+mn-cs"/>
              </a:defRPr>
            </a:lvl1pPr>
          </a:lstStyle>
          <a:p>
            <a:pPr>
              <a:defRPr/>
            </a:pPr>
            <a:fld id="{9B0C9BA9-E7F6-4529-9CDD-C0D813EDD57F}" type="datetimeFigureOut">
              <a:rPr lang="en-US"/>
              <a:pPr>
                <a:defRPr/>
              </a:pPr>
              <a:t>6/28/2018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1A7D1A49-D917-4EEA-8C22-E2F0CC035BD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607" r:id="rId1"/>
    <p:sldLayoutId id="2147487608" r:id="rId2"/>
    <p:sldLayoutId id="2147487609" r:id="rId3"/>
    <p:sldLayoutId id="2147487610" r:id="rId4"/>
    <p:sldLayoutId id="2147487611" r:id="rId5"/>
    <p:sldLayoutId id="2147487612" r:id="rId6"/>
    <p:sldLayoutId id="2147487613" r:id="rId7"/>
    <p:sldLayoutId id="2147487614" r:id="rId8"/>
    <p:sldLayoutId id="2147487615" r:id="rId9"/>
    <p:sldLayoutId id="2147487616" r:id="rId10"/>
    <p:sldLayoutId id="2147487617" r:id="rId11"/>
    <p:sldLayoutId id="2147487618" r:id="rId12"/>
    <p:sldLayoutId id="214748761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838200" y="762000"/>
            <a:ext cx="762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38200" y="18288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450"/>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1219200" y="149225"/>
            <a:ext cx="4191000" cy="234950"/>
          </a:xfrm>
          <a:prstGeom prst="rect">
            <a:avLst/>
          </a:prstGeom>
          <a:noFill/>
          <a:ln>
            <a:noFill/>
          </a:ln>
          <a:extLst/>
        </p:spPr>
        <p:txBody>
          <a:bodyPr lIns="91324" tIns="45662" rIns="91324" bIns="45662" anchor="ctr">
            <a:spAutoFit/>
          </a:bodyPr>
          <a:lstStyle>
            <a:lvl1pPr eaLnBrk="0" hangingPunct="0">
              <a:defRPr sz="2500">
                <a:solidFill>
                  <a:schemeClr val="tx1"/>
                </a:solidFill>
                <a:latin typeface="Times New Roman" pitchFamily="18" charset="0"/>
              </a:defRPr>
            </a:lvl1pPr>
            <a:lvl2pPr marL="742950" indent="-285750" eaLnBrk="0" hangingPunct="0">
              <a:defRPr sz="2500">
                <a:solidFill>
                  <a:schemeClr val="tx1"/>
                </a:solidFill>
                <a:latin typeface="Times New Roman" pitchFamily="18" charset="0"/>
              </a:defRPr>
            </a:lvl2pPr>
            <a:lvl3pPr marL="1143000" indent="-228600" eaLnBrk="0" hangingPunct="0">
              <a:defRPr sz="2500">
                <a:solidFill>
                  <a:schemeClr val="tx1"/>
                </a:solidFill>
                <a:latin typeface="Times New Roman" pitchFamily="18" charset="0"/>
              </a:defRPr>
            </a:lvl3pPr>
            <a:lvl4pPr marL="1600200" indent="-228600" eaLnBrk="0" hangingPunct="0">
              <a:defRPr sz="2500">
                <a:solidFill>
                  <a:schemeClr val="tx1"/>
                </a:solidFill>
                <a:latin typeface="Times New Roman" pitchFamily="18" charset="0"/>
              </a:defRPr>
            </a:lvl4pPr>
            <a:lvl5pPr marL="2057400" indent="-228600" eaLnBrk="0" hangingPunct="0">
              <a:defRPr sz="2500">
                <a:solidFill>
                  <a:schemeClr val="tx1"/>
                </a:solidFill>
                <a:latin typeface="Times New Roman" pitchFamily="18" charset="0"/>
              </a:defRPr>
            </a:lvl5pPr>
            <a:lvl6pPr marL="2514600" indent="-228600" eaLnBrk="0" fontAlgn="base" hangingPunct="0">
              <a:spcBef>
                <a:spcPct val="0"/>
              </a:spcBef>
              <a:spcAft>
                <a:spcPct val="0"/>
              </a:spcAft>
              <a:defRPr sz="2500">
                <a:solidFill>
                  <a:schemeClr val="tx1"/>
                </a:solidFill>
                <a:latin typeface="Times New Roman" pitchFamily="18" charset="0"/>
              </a:defRPr>
            </a:lvl6pPr>
            <a:lvl7pPr marL="2971800" indent="-228600" eaLnBrk="0" fontAlgn="base" hangingPunct="0">
              <a:spcBef>
                <a:spcPct val="0"/>
              </a:spcBef>
              <a:spcAft>
                <a:spcPct val="0"/>
              </a:spcAft>
              <a:defRPr sz="2500">
                <a:solidFill>
                  <a:schemeClr val="tx1"/>
                </a:solidFill>
                <a:latin typeface="Times New Roman" pitchFamily="18" charset="0"/>
              </a:defRPr>
            </a:lvl7pPr>
            <a:lvl8pPr marL="3429000" indent="-228600" eaLnBrk="0" fontAlgn="base" hangingPunct="0">
              <a:spcBef>
                <a:spcPct val="0"/>
              </a:spcBef>
              <a:spcAft>
                <a:spcPct val="0"/>
              </a:spcAft>
              <a:defRPr sz="2500">
                <a:solidFill>
                  <a:schemeClr val="tx1"/>
                </a:solidFill>
                <a:latin typeface="Times New Roman" pitchFamily="18" charset="0"/>
              </a:defRPr>
            </a:lvl8pPr>
            <a:lvl9pPr marL="3886200" indent="-228600" eaLnBrk="0" fontAlgn="base" hangingPunct="0">
              <a:spcBef>
                <a:spcPct val="0"/>
              </a:spcBef>
              <a:spcAft>
                <a:spcPct val="0"/>
              </a:spcAft>
              <a:defRPr sz="2500">
                <a:solidFill>
                  <a:schemeClr val="tx1"/>
                </a:solidFill>
                <a:latin typeface="Times New Roman" pitchFamily="18" charset="0"/>
              </a:defRPr>
            </a:lvl9pPr>
          </a:lstStyle>
          <a:p>
            <a:pPr fontAlgn="auto">
              <a:spcBef>
                <a:spcPct val="50000"/>
              </a:spcBef>
              <a:spcAft>
                <a:spcPts val="0"/>
              </a:spcAft>
              <a:defRPr/>
            </a:pPr>
            <a:r>
              <a:rPr lang="en-US" sz="900" b="0">
                <a:solidFill>
                  <a:srgbClr val="FFFFFF"/>
                </a:solidFill>
                <a:latin typeface="Futura Book"/>
                <a:cs typeface="+mn-cs"/>
              </a:rPr>
              <a:t>U.S. DEPARTMENT OF HEALTH AND HUMAN SERVICES</a:t>
            </a:r>
          </a:p>
        </p:txBody>
      </p:sp>
      <p:sp>
        <p:nvSpPr>
          <p:cNvPr id="2055" name="Text Box 7"/>
          <p:cNvSpPr txBox="1">
            <a:spLocks noChangeArrowheads="1"/>
          </p:cNvSpPr>
          <p:nvPr/>
        </p:nvSpPr>
        <p:spPr bwMode="auto">
          <a:xfrm>
            <a:off x="1219200" y="298450"/>
            <a:ext cx="3124200" cy="447675"/>
          </a:xfrm>
          <a:prstGeom prst="rect">
            <a:avLst/>
          </a:prstGeom>
          <a:noFill/>
          <a:ln>
            <a:noFill/>
          </a:ln>
          <a:extLst/>
        </p:spPr>
        <p:txBody>
          <a:bodyPr lIns="91324" tIns="45662" rIns="91324" bIns="45662" anchor="ctr">
            <a:spAutoFit/>
          </a:bodyPr>
          <a:lstStyle>
            <a:lvl1pPr eaLnBrk="0" hangingPunct="0">
              <a:defRPr sz="2500">
                <a:solidFill>
                  <a:schemeClr val="tx1"/>
                </a:solidFill>
                <a:latin typeface="Times New Roman" pitchFamily="18" charset="0"/>
              </a:defRPr>
            </a:lvl1pPr>
            <a:lvl2pPr marL="742950" indent="-285750" eaLnBrk="0" hangingPunct="0">
              <a:defRPr sz="2500">
                <a:solidFill>
                  <a:schemeClr val="tx1"/>
                </a:solidFill>
                <a:latin typeface="Times New Roman" pitchFamily="18" charset="0"/>
              </a:defRPr>
            </a:lvl2pPr>
            <a:lvl3pPr marL="1143000" indent="-228600" eaLnBrk="0" hangingPunct="0">
              <a:defRPr sz="2500">
                <a:solidFill>
                  <a:schemeClr val="tx1"/>
                </a:solidFill>
                <a:latin typeface="Times New Roman" pitchFamily="18" charset="0"/>
              </a:defRPr>
            </a:lvl3pPr>
            <a:lvl4pPr marL="1600200" indent="-228600" eaLnBrk="0" hangingPunct="0">
              <a:defRPr sz="2500">
                <a:solidFill>
                  <a:schemeClr val="tx1"/>
                </a:solidFill>
                <a:latin typeface="Times New Roman" pitchFamily="18" charset="0"/>
              </a:defRPr>
            </a:lvl4pPr>
            <a:lvl5pPr marL="2057400" indent="-228600" eaLnBrk="0" hangingPunct="0">
              <a:defRPr sz="2500">
                <a:solidFill>
                  <a:schemeClr val="tx1"/>
                </a:solidFill>
                <a:latin typeface="Times New Roman" pitchFamily="18" charset="0"/>
              </a:defRPr>
            </a:lvl5pPr>
            <a:lvl6pPr marL="2514600" indent="-228600" eaLnBrk="0" fontAlgn="base" hangingPunct="0">
              <a:spcBef>
                <a:spcPct val="0"/>
              </a:spcBef>
              <a:spcAft>
                <a:spcPct val="0"/>
              </a:spcAft>
              <a:defRPr sz="2500">
                <a:solidFill>
                  <a:schemeClr val="tx1"/>
                </a:solidFill>
                <a:latin typeface="Times New Roman" pitchFamily="18" charset="0"/>
              </a:defRPr>
            </a:lvl6pPr>
            <a:lvl7pPr marL="2971800" indent="-228600" eaLnBrk="0" fontAlgn="base" hangingPunct="0">
              <a:spcBef>
                <a:spcPct val="0"/>
              </a:spcBef>
              <a:spcAft>
                <a:spcPct val="0"/>
              </a:spcAft>
              <a:defRPr sz="2500">
                <a:solidFill>
                  <a:schemeClr val="tx1"/>
                </a:solidFill>
                <a:latin typeface="Times New Roman" pitchFamily="18" charset="0"/>
              </a:defRPr>
            </a:lvl7pPr>
            <a:lvl8pPr marL="3429000" indent="-228600" eaLnBrk="0" fontAlgn="base" hangingPunct="0">
              <a:spcBef>
                <a:spcPct val="0"/>
              </a:spcBef>
              <a:spcAft>
                <a:spcPct val="0"/>
              </a:spcAft>
              <a:defRPr sz="2500">
                <a:solidFill>
                  <a:schemeClr val="tx1"/>
                </a:solidFill>
                <a:latin typeface="Times New Roman" pitchFamily="18" charset="0"/>
              </a:defRPr>
            </a:lvl8pPr>
            <a:lvl9pPr marL="3886200" indent="-228600" eaLnBrk="0" fontAlgn="base" hangingPunct="0">
              <a:spcBef>
                <a:spcPct val="0"/>
              </a:spcBef>
              <a:spcAft>
                <a:spcPct val="0"/>
              </a:spcAft>
              <a:defRPr sz="2500">
                <a:solidFill>
                  <a:schemeClr val="tx1"/>
                </a:solidFill>
                <a:latin typeface="Times New Roman" pitchFamily="18" charset="0"/>
              </a:defRPr>
            </a:lvl9pPr>
          </a:lstStyle>
          <a:p>
            <a:pPr fontAlgn="auto">
              <a:lnSpc>
                <a:spcPct val="125000"/>
              </a:lnSpc>
              <a:spcBef>
                <a:spcPct val="50000"/>
              </a:spcBef>
              <a:spcAft>
                <a:spcPts val="0"/>
              </a:spcAft>
              <a:defRPr/>
            </a:pPr>
            <a:r>
              <a:rPr lang="en-US" sz="900" b="0">
                <a:solidFill>
                  <a:srgbClr val="FFFFFF"/>
                </a:solidFill>
                <a:latin typeface="Futura Book"/>
                <a:cs typeface="+mn-cs"/>
              </a:rPr>
              <a:t>National Institutes of Health</a:t>
            </a:r>
            <a:br>
              <a:rPr lang="en-US" sz="900" b="0">
                <a:solidFill>
                  <a:srgbClr val="FFFFFF"/>
                </a:solidFill>
                <a:latin typeface="Futura Book"/>
                <a:cs typeface="+mn-cs"/>
              </a:rPr>
            </a:br>
            <a:r>
              <a:rPr lang="en-US" sz="900" b="0">
                <a:solidFill>
                  <a:srgbClr val="FFFFFF"/>
                </a:solidFill>
                <a:latin typeface="Futura Book"/>
                <a:cs typeface="+mn-cs"/>
              </a:rPr>
              <a:t>National Institute of Neurological Disorders and Stroke</a:t>
            </a: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p:cNvSpPr>
            <a:spLocks noGrp="1" noChangeArrowheads="1"/>
          </p:cNvSpPr>
          <p:nvPr>
            <p:ph type="sldNum" sz="quarter" idx="4"/>
          </p:nvPr>
        </p:nvSpPr>
        <p:spPr bwMode="auto">
          <a:xfrm>
            <a:off x="144463" y="6500813"/>
            <a:ext cx="363537" cy="244475"/>
          </a:xfrm>
          <a:prstGeom prst="rect">
            <a:avLst/>
          </a:prstGeom>
          <a:noFill/>
          <a:ln w="9525">
            <a:noFill/>
            <a:miter lim="800000"/>
            <a:headEnd/>
            <a:tailEnd/>
          </a:ln>
          <a:effectLst/>
        </p:spPr>
        <p:txBody>
          <a:bodyPr vert="horz" wrap="square" lIns="91128" tIns="45565" rIns="91128" bIns="45565" numCol="1" anchor="t" anchorCtr="0" compatLnSpc="1">
            <a:prstTxWarp prst="textNoShape">
              <a:avLst/>
            </a:prstTxWarp>
          </a:bodyPr>
          <a:lstStyle>
            <a:lvl1pPr algn="r">
              <a:defRPr sz="900">
                <a:solidFill>
                  <a:srgbClr val="000000"/>
                </a:solidFill>
                <a:ea typeface="+mn-ea"/>
              </a:defRPr>
            </a:lvl1pPr>
          </a:lstStyle>
          <a:p>
            <a:pPr>
              <a:defRPr/>
            </a:pPr>
            <a:fld id="{A1AF651E-272E-4D05-A82F-D19FFD4366FB}" type="slidenum">
              <a:rPr lang="en-US" altLang="en-US" b="0">
                <a:cs typeface="+mn-cs"/>
              </a:rPr>
              <a:pPr>
                <a:defRPr/>
              </a:pPr>
              <a:t>‹#›</a:t>
            </a:fld>
            <a:endParaRPr lang="en-US" altLang="en-US" b="0">
              <a:cs typeface="+mn-cs"/>
            </a:endParaRPr>
          </a:p>
        </p:txBody>
      </p:sp>
      <p:pic>
        <p:nvPicPr>
          <p:cNvPr id="1034"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7488" y="130175"/>
            <a:ext cx="188753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512013"/>
      </p:ext>
    </p:extLst>
  </p:cSld>
  <p:clrMap bg1="lt1" tx1="dk1" bg2="lt2" tx2="dk2" accent1="accent1" accent2="accent2" accent3="accent3" accent4="accent4" accent5="accent5" accent6="accent6" hlink="hlink" folHlink="folHlink"/>
  <p:sldLayoutIdLst>
    <p:sldLayoutId id="2147487633" r:id="rId1"/>
  </p:sldLayoutIdLst>
  <p:hf hdr="0" ftr="0" dt="0"/>
  <p:txStyles>
    <p:titleStyle>
      <a:lvl1pPr algn="l" rtl="0" eaLnBrk="0" fontAlgn="base" hangingPunct="0">
        <a:lnSpc>
          <a:spcPct val="95000"/>
        </a:lnSpc>
        <a:spcBef>
          <a:spcPct val="0"/>
        </a:spcBef>
        <a:spcAft>
          <a:spcPct val="0"/>
        </a:spcAft>
        <a:defRPr sz="2800" b="1">
          <a:solidFill>
            <a:schemeClr val="tx2"/>
          </a:solidFill>
          <a:latin typeface="+mj-lt"/>
          <a:ea typeface="+mj-ea"/>
          <a:cs typeface="ＭＳ Ｐゴシック"/>
        </a:defRPr>
      </a:lvl1pPr>
      <a:lvl2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2pPr>
      <a:lvl3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3pPr>
      <a:lvl4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4pPr>
      <a:lvl5pPr algn="l" rtl="0" eaLnBrk="0" fontAlgn="base" hangingPunct="0">
        <a:lnSpc>
          <a:spcPct val="95000"/>
        </a:lnSpc>
        <a:spcBef>
          <a:spcPct val="0"/>
        </a:spcBef>
        <a:spcAft>
          <a:spcPct val="0"/>
        </a:spcAft>
        <a:defRPr sz="2800" b="1">
          <a:solidFill>
            <a:schemeClr val="tx2"/>
          </a:solidFill>
          <a:latin typeface="Arial" charset="0"/>
          <a:ea typeface="ＭＳ Ｐゴシック" charset="-128"/>
          <a:cs typeface="ＭＳ Ｐゴシック"/>
        </a:defRPr>
      </a:lvl5pPr>
      <a:lvl6pPr marL="456628" algn="l" rtl="0" eaLnBrk="1" fontAlgn="base" hangingPunct="1">
        <a:lnSpc>
          <a:spcPct val="95000"/>
        </a:lnSpc>
        <a:spcBef>
          <a:spcPct val="0"/>
        </a:spcBef>
        <a:spcAft>
          <a:spcPct val="0"/>
        </a:spcAft>
        <a:defRPr sz="2800" b="1">
          <a:solidFill>
            <a:schemeClr val="tx2"/>
          </a:solidFill>
          <a:latin typeface="Arial" charset="0"/>
          <a:ea typeface="ＭＳ Ｐゴシック" charset="-128"/>
        </a:defRPr>
      </a:lvl6pPr>
      <a:lvl7pPr marL="913260" algn="l" rtl="0" eaLnBrk="1" fontAlgn="base" hangingPunct="1">
        <a:lnSpc>
          <a:spcPct val="95000"/>
        </a:lnSpc>
        <a:spcBef>
          <a:spcPct val="0"/>
        </a:spcBef>
        <a:spcAft>
          <a:spcPct val="0"/>
        </a:spcAft>
        <a:defRPr sz="2800" b="1">
          <a:solidFill>
            <a:schemeClr val="tx2"/>
          </a:solidFill>
          <a:latin typeface="Arial" charset="0"/>
          <a:ea typeface="ＭＳ Ｐゴシック" charset="-128"/>
        </a:defRPr>
      </a:lvl7pPr>
      <a:lvl8pPr marL="1369885" algn="l" rtl="0" eaLnBrk="1" fontAlgn="base" hangingPunct="1">
        <a:lnSpc>
          <a:spcPct val="95000"/>
        </a:lnSpc>
        <a:spcBef>
          <a:spcPct val="0"/>
        </a:spcBef>
        <a:spcAft>
          <a:spcPct val="0"/>
        </a:spcAft>
        <a:defRPr sz="2800" b="1">
          <a:solidFill>
            <a:schemeClr val="tx2"/>
          </a:solidFill>
          <a:latin typeface="Arial" charset="0"/>
          <a:ea typeface="ＭＳ Ｐゴシック" charset="-128"/>
        </a:defRPr>
      </a:lvl8pPr>
      <a:lvl9pPr marL="1826518" algn="l" rtl="0" eaLnBrk="1" fontAlgn="base" hangingPunct="1">
        <a:lnSpc>
          <a:spcPct val="95000"/>
        </a:lnSpc>
        <a:spcBef>
          <a:spcPct val="0"/>
        </a:spcBef>
        <a:spcAft>
          <a:spcPct val="0"/>
        </a:spcAft>
        <a:defRPr sz="2800" b="1">
          <a:solidFill>
            <a:schemeClr val="tx2"/>
          </a:solidFill>
          <a:latin typeface="Arial" charset="0"/>
          <a:ea typeface="ＭＳ Ｐゴシック" charset="-128"/>
        </a:defRPr>
      </a:lvl9pPr>
    </p:titleStyle>
    <p:bodyStyle>
      <a:lvl1pPr marL="233363" indent="-233363" algn="l" rtl="0" eaLnBrk="0" fontAlgn="base" hangingPunct="0">
        <a:lnSpc>
          <a:spcPct val="95000"/>
        </a:lnSpc>
        <a:spcBef>
          <a:spcPct val="35000"/>
        </a:spcBef>
        <a:spcAft>
          <a:spcPct val="0"/>
        </a:spcAft>
        <a:buClr>
          <a:schemeClr val="accent1"/>
        </a:buClr>
        <a:buChar char="•"/>
        <a:defRPr sz="2500">
          <a:solidFill>
            <a:schemeClr val="tx1"/>
          </a:solidFill>
          <a:latin typeface="+mn-lt"/>
          <a:ea typeface="+mn-ea"/>
          <a:cs typeface="ＭＳ Ｐゴシック"/>
        </a:defRPr>
      </a:lvl1pPr>
      <a:lvl2pPr marL="615950" indent="-265113" algn="l" rtl="0" eaLnBrk="0" fontAlgn="base" hangingPunct="0">
        <a:lnSpc>
          <a:spcPct val="95000"/>
        </a:lnSpc>
        <a:spcBef>
          <a:spcPct val="25000"/>
        </a:spcBef>
        <a:spcAft>
          <a:spcPct val="0"/>
        </a:spcAft>
        <a:buClr>
          <a:schemeClr val="accent1"/>
        </a:buClr>
        <a:buChar char="–"/>
        <a:defRPr sz="2200">
          <a:solidFill>
            <a:schemeClr val="tx1"/>
          </a:solidFill>
          <a:latin typeface="+mn-lt"/>
          <a:ea typeface="+mn-ea"/>
          <a:cs typeface="ＭＳ Ｐゴシック"/>
        </a:defRPr>
      </a:lvl2pPr>
      <a:lvl3pPr marL="962025" indent="-166688"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n-ea"/>
          <a:cs typeface="ＭＳ Ｐゴシック"/>
        </a:defRPr>
      </a:lvl3pPr>
      <a:lvl4pPr marL="1373188" indent="-231775"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n-ea"/>
          <a:cs typeface="ＭＳ Ｐゴシック"/>
        </a:defRPr>
      </a:lvl4pPr>
      <a:lvl5pPr marL="2052638" indent="-225425" algn="l" rtl="0" eaLnBrk="0" fontAlgn="base" hangingPunct="0">
        <a:lnSpc>
          <a:spcPct val="95000"/>
        </a:lnSpc>
        <a:spcBef>
          <a:spcPct val="25000"/>
        </a:spcBef>
        <a:spcAft>
          <a:spcPct val="0"/>
        </a:spcAft>
        <a:buClr>
          <a:schemeClr val="accent1"/>
        </a:buClr>
        <a:buChar char="»"/>
        <a:defRPr sz="1900" i="1">
          <a:solidFill>
            <a:schemeClr val="tx1"/>
          </a:solidFill>
          <a:latin typeface="+mn-lt"/>
          <a:ea typeface="+mn-ea"/>
          <a:cs typeface="ＭＳ Ｐゴシック"/>
        </a:defRPr>
      </a:lvl5pPr>
      <a:lvl6pPr marL="2511465" indent="-228316" algn="l" rtl="0" eaLnBrk="1" fontAlgn="base" hangingPunct="1">
        <a:lnSpc>
          <a:spcPct val="95000"/>
        </a:lnSpc>
        <a:spcBef>
          <a:spcPct val="25000"/>
        </a:spcBef>
        <a:spcAft>
          <a:spcPct val="0"/>
        </a:spcAft>
        <a:buClr>
          <a:schemeClr val="accent1"/>
        </a:buClr>
        <a:buChar char="»"/>
        <a:defRPr sz="1900" i="1">
          <a:solidFill>
            <a:schemeClr val="tx1"/>
          </a:solidFill>
          <a:latin typeface="+mn-lt"/>
          <a:ea typeface="+mn-ea"/>
        </a:defRPr>
      </a:lvl6pPr>
      <a:lvl7pPr marL="2968097" indent="-228316" algn="l" rtl="0" eaLnBrk="1" fontAlgn="base" hangingPunct="1">
        <a:lnSpc>
          <a:spcPct val="95000"/>
        </a:lnSpc>
        <a:spcBef>
          <a:spcPct val="25000"/>
        </a:spcBef>
        <a:spcAft>
          <a:spcPct val="0"/>
        </a:spcAft>
        <a:buClr>
          <a:schemeClr val="accent1"/>
        </a:buClr>
        <a:buChar char="»"/>
        <a:defRPr sz="1900" i="1">
          <a:solidFill>
            <a:schemeClr val="tx1"/>
          </a:solidFill>
          <a:latin typeface="+mn-lt"/>
          <a:ea typeface="+mn-ea"/>
        </a:defRPr>
      </a:lvl7pPr>
      <a:lvl8pPr marL="3424724" indent="-228316" algn="l" rtl="0" eaLnBrk="1" fontAlgn="base" hangingPunct="1">
        <a:lnSpc>
          <a:spcPct val="95000"/>
        </a:lnSpc>
        <a:spcBef>
          <a:spcPct val="25000"/>
        </a:spcBef>
        <a:spcAft>
          <a:spcPct val="0"/>
        </a:spcAft>
        <a:buClr>
          <a:schemeClr val="accent1"/>
        </a:buClr>
        <a:buChar char="»"/>
        <a:defRPr sz="1900" i="1">
          <a:solidFill>
            <a:schemeClr val="tx1"/>
          </a:solidFill>
          <a:latin typeface="+mn-lt"/>
          <a:ea typeface="+mn-ea"/>
        </a:defRPr>
      </a:lvl8pPr>
      <a:lvl9pPr marL="3881354" indent="-228316" algn="l" rtl="0" eaLnBrk="1" fontAlgn="base" hangingPunct="1">
        <a:lnSpc>
          <a:spcPct val="95000"/>
        </a:lnSpc>
        <a:spcBef>
          <a:spcPct val="25000"/>
        </a:spcBef>
        <a:spcAft>
          <a:spcPct val="0"/>
        </a:spcAft>
        <a:buClr>
          <a:schemeClr val="accent1"/>
        </a:buClr>
        <a:buChar char="»"/>
        <a:defRPr sz="1900" i="1">
          <a:solidFill>
            <a:schemeClr val="tx1"/>
          </a:solidFill>
          <a:latin typeface="+mn-lt"/>
          <a:ea typeface="+mn-ea"/>
        </a:defRPr>
      </a:lvl9pPr>
    </p:bodyStyle>
    <p:otherStyle>
      <a:defPPr>
        <a:defRPr lang="en-US"/>
      </a:defPPr>
      <a:lvl1pPr marL="0" algn="l" defTabSz="913260" rtl="0" eaLnBrk="1" latinLnBrk="0" hangingPunct="1">
        <a:defRPr sz="1800" kern="1200">
          <a:solidFill>
            <a:schemeClr val="tx1"/>
          </a:solidFill>
          <a:latin typeface="+mn-lt"/>
          <a:ea typeface="+mn-ea"/>
          <a:cs typeface="+mn-cs"/>
        </a:defRPr>
      </a:lvl1pPr>
      <a:lvl2pPr marL="456628" algn="l" defTabSz="913260" rtl="0" eaLnBrk="1" latinLnBrk="0" hangingPunct="1">
        <a:defRPr sz="1800" kern="1200">
          <a:solidFill>
            <a:schemeClr val="tx1"/>
          </a:solidFill>
          <a:latin typeface="+mn-lt"/>
          <a:ea typeface="+mn-ea"/>
          <a:cs typeface="+mn-cs"/>
        </a:defRPr>
      </a:lvl2pPr>
      <a:lvl3pPr marL="913260" algn="l" defTabSz="913260" rtl="0" eaLnBrk="1" latinLnBrk="0" hangingPunct="1">
        <a:defRPr sz="1800" kern="1200">
          <a:solidFill>
            <a:schemeClr val="tx1"/>
          </a:solidFill>
          <a:latin typeface="+mn-lt"/>
          <a:ea typeface="+mn-ea"/>
          <a:cs typeface="+mn-cs"/>
        </a:defRPr>
      </a:lvl3pPr>
      <a:lvl4pPr marL="1369885" algn="l" defTabSz="913260" rtl="0" eaLnBrk="1" latinLnBrk="0" hangingPunct="1">
        <a:defRPr sz="1800" kern="1200">
          <a:solidFill>
            <a:schemeClr val="tx1"/>
          </a:solidFill>
          <a:latin typeface="+mn-lt"/>
          <a:ea typeface="+mn-ea"/>
          <a:cs typeface="+mn-cs"/>
        </a:defRPr>
      </a:lvl4pPr>
      <a:lvl5pPr marL="1826518" algn="l" defTabSz="913260" rtl="0" eaLnBrk="1" latinLnBrk="0" hangingPunct="1">
        <a:defRPr sz="1800" kern="1200">
          <a:solidFill>
            <a:schemeClr val="tx1"/>
          </a:solidFill>
          <a:latin typeface="+mn-lt"/>
          <a:ea typeface="+mn-ea"/>
          <a:cs typeface="+mn-cs"/>
        </a:defRPr>
      </a:lvl5pPr>
      <a:lvl6pPr marL="2283149" algn="l" defTabSz="913260" rtl="0" eaLnBrk="1" latinLnBrk="0" hangingPunct="1">
        <a:defRPr sz="1800" kern="1200">
          <a:solidFill>
            <a:schemeClr val="tx1"/>
          </a:solidFill>
          <a:latin typeface="+mn-lt"/>
          <a:ea typeface="+mn-ea"/>
          <a:cs typeface="+mn-cs"/>
        </a:defRPr>
      </a:lvl6pPr>
      <a:lvl7pPr marL="2739779" algn="l" defTabSz="913260" rtl="0" eaLnBrk="1" latinLnBrk="0" hangingPunct="1">
        <a:defRPr sz="1800" kern="1200">
          <a:solidFill>
            <a:schemeClr val="tx1"/>
          </a:solidFill>
          <a:latin typeface="+mn-lt"/>
          <a:ea typeface="+mn-ea"/>
          <a:cs typeface="+mn-cs"/>
        </a:defRPr>
      </a:lvl7pPr>
      <a:lvl8pPr marL="3196410" algn="l" defTabSz="913260" rtl="0" eaLnBrk="1" latinLnBrk="0" hangingPunct="1">
        <a:defRPr sz="1800" kern="1200">
          <a:solidFill>
            <a:schemeClr val="tx1"/>
          </a:solidFill>
          <a:latin typeface="+mn-lt"/>
          <a:ea typeface="+mn-ea"/>
          <a:cs typeface="+mn-cs"/>
        </a:defRPr>
      </a:lvl8pPr>
      <a:lvl9pPr marL="3653040" algn="l" defTabSz="9132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1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24.xml"/><Relationship Id="rId6" Type="http://schemas.openxmlformats.org/officeDocument/2006/relationships/image" Target="../media/image82.jpeg"/><Relationship Id="rId5" Type="http://schemas.openxmlformats.org/officeDocument/2006/relationships/image" Target="../media/image81.jpeg"/><Relationship Id="rId10" Type="http://schemas.openxmlformats.org/officeDocument/2006/relationships/image" Target="../media/image86.jpeg"/><Relationship Id="rId4" Type="http://schemas.openxmlformats.org/officeDocument/2006/relationships/image" Target="../media/image80.png"/><Relationship Id="rId9" Type="http://schemas.openxmlformats.org/officeDocument/2006/relationships/image" Target="../media/image8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xml"/><Relationship Id="rId1" Type="http://schemas.openxmlformats.org/officeDocument/2006/relationships/slideLayout" Target="../slideLayouts/slideLayout66.xml"/><Relationship Id="rId4" Type="http://schemas.openxmlformats.org/officeDocument/2006/relationships/image" Target="../media/image8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csr.nih.gov/studysections/pages/default.aspx"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98.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www.csr.nih.gov/ECR"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62.xml.rels><?xml version="1.0" encoding="UTF-8" standalone="yes"?>
<Relationships xmlns="http://schemas.openxmlformats.org/package/2006/relationships"><Relationship Id="rId8" Type="http://schemas.openxmlformats.org/officeDocument/2006/relationships/hyperlink" Target="http://www.csr.nih.gov/ResourcesforApplicants" TargetMode="External"/><Relationship Id="rId3" Type="http://schemas.openxmlformats.org/officeDocument/2006/relationships/hyperlink" Target="http://www.nih.gov/" TargetMode="External"/><Relationship Id="rId7" Type="http://schemas.openxmlformats.org/officeDocument/2006/relationships/hyperlink" Target="http://www.csr.nih.gov/"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nexus.od.nih.gov/all/category/blog/" TargetMode="External"/><Relationship Id="rId5" Type="http://schemas.openxmlformats.org/officeDocument/2006/relationships/hyperlink" Target="http://www.nih.gov/grants/policy/policy.htm" TargetMode="External"/><Relationship Id="rId10" Type="http://schemas.openxmlformats.org/officeDocument/2006/relationships/hyperlink" Target="http://public.csr.nih.gov/RosterAndMeetings" TargetMode="External"/><Relationship Id="rId4" Type="http://schemas.openxmlformats.org/officeDocument/2006/relationships/hyperlink" Target="http://www.nih.gov/grants/oer.htm" TargetMode="External"/><Relationship Id="rId9" Type="http://schemas.openxmlformats.org/officeDocument/2006/relationships/hyperlink" Target="http://public.csr.nih.gov/StudySections"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grants.nih.gov/grants/guide/listserv.htm" TargetMode="Externa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g"/><Relationship Id="rId1" Type="http://schemas.openxmlformats.org/officeDocument/2006/relationships/slideLayout" Target="../slideLayouts/slideLayout99.xml"/></Relationships>
</file>

<file path=ppt/slides/_rels/slide6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g"/><Relationship Id="rId1" Type="http://schemas.openxmlformats.org/officeDocument/2006/relationships/slideLayout" Target="../slideLayouts/slideLayout99.xml"/></Relationships>
</file>

<file path=ppt/slides/_rels/slide66.xml.rels><?xml version="1.0" encoding="UTF-8" standalone="yes"?>
<Relationships xmlns="http://schemas.openxmlformats.org/package/2006/relationships"><Relationship Id="rId8" Type="http://schemas.openxmlformats.org/officeDocument/2006/relationships/hyperlink" Target="https://grants.nih.gov/grants/guide/pa-files/PAR-18-549.html" TargetMode="External"/><Relationship Id="rId3" Type="http://schemas.openxmlformats.org/officeDocument/2006/relationships/tags" Target="../tags/tag15.xml"/><Relationship Id="rId7" Type="http://schemas.openxmlformats.org/officeDocument/2006/relationships/image" Target="../media/image10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1.xml"/><Relationship Id="rId11" Type="http://schemas.openxmlformats.org/officeDocument/2006/relationships/hyperlink" Target="https://grants.nih.gov/grants/guide/pa-files/PAR-18-664.html" TargetMode="External"/><Relationship Id="rId5" Type="http://schemas.openxmlformats.org/officeDocument/2006/relationships/slideLayout" Target="../slideLayouts/slideLayout100.xml"/><Relationship Id="rId10" Type="http://schemas.openxmlformats.org/officeDocument/2006/relationships/hyperlink" Target="https://grants.nih.gov/grants/guide/pa-files/PAR-18-548.html" TargetMode="External"/><Relationship Id="rId4" Type="http://schemas.openxmlformats.org/officeDocument/2006/relationships/tags" Target="../tags/tag16.xml"/><Relationship Id="rId9" Type="http://schemas.openxmlformats.org/officeDocument/2006/relationships/hyperlink" Target="https://grants.nih.gov/grants/guide/pa-files/PAR-18-550.html"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jpe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6.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95.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emf"/></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hyperlink" Target="http://www.nigms.nih.gov/" TargetMode="External"/><Relationship Id="rId18" Type="http://schemas.openxmlformats.org/officeDocument/2006/relationships/image" Target="../media/image64.jpeg"/><Relationship Id="rId26" Type="http://schemas.openxmlformats.org/officeDocument/2006/relationships/hyperlink" Target="http://upload.wikimedia.org/wikipedia/commons/4/44/US-NIH-NIBIB-Logo.svg" TargetMode="External"/><Relationship Id="rId39" Type="http://schemas.openxmlformats.org/officeDocument/2006/relationships/hyperlink" Target="http://upload.wikimedia.org/wikipedia/commons/2/22/US-NIH-NCI-Logo.svg" TargetMode="External"/><Relationship Id="rId3" Type="http://schemas.openxmlformats.org/officeDocument/2006/relationships/image" Target="../media/image56.png"/><Relationship Id="rId21" Type="http://schemas.openxmlformats.org/officeDocument/2006/relationships/image" Target="../media/image66.png"/><Relationship Id="rId34" Type="http://schemas.openxmlformats.org/officeDocument/2006/relationships/image" Target="../media/image73.png"/><Relationship Id="rId7" Type="http://schemas.openxmlformats.org/officeDocument/2006/relationships/hyperlink" Target="http://upload.wikimedia.org/wikipedia/commons/7/79/US-NIH-NCCAM-Logo.svg" TargetMode="External"/><Relationship Id="rId12" Type="http://schemas.openxmlformats.org/officeDocument/2006/relationships/image" Target="../media/image62.png"/><Relationship Id="rId17" Type="http://schemas.openxmlformats.org/officeDocument/2006/relationships/hyperlink" Target="http://upload.wikimedia.org/wikipedia/commons/thumb/7/72/US-NIH-NCMHD-Logo.svg/597px-US-NIH-NCMHD-Logo.svg.png" TargetMode="External"/><Relationship Id="rId25" Type="http://schemas.openxmlformats.org/officeDocument/2006/relationships/image" Target="../media/image68.png"/><Relationship Id="rId33" Type="http://schemas.openxmlformats.org/officeDocument/2006/relationships/hyperlink" Target="http://upload.wikimedia.org/wikipedia/commons/6/6a/US-NIH-NIDA-Logo.svg" TargetMode="External"/><Relationship Id="rId38" Type="http://schemas.openxmlformats.org/officeDocument/2006/relationships/image" Target="../media/image75.png"/><Relationship Id="rId2" Type="http://schemas.openxmlformats.org/officeDocument/2006/relationships/image" Target="../media/image55.png"/><Relationship Id="rId16" Type="http://schemas.openxmlformats.org/officeDocument/2006/relationships/image" Target="../media/image45.png"/><Relationship Id="rId20" Type="http://schemas.openxmlformats.org/officeDocument/2006/relationships/image" Target="../media/image65.png"/><Relationship Id="rId29" Type="http://schemas.openxmlformats.org/officeDocument/2006/relationships/hyperlink" Target="http://www.jhu.edu/wctb/coms/nei.gif" TargetMode="External"/><Relationship Id="rId41" Type="http://schemas.openxmlformats.org/officeDocument/2006/relationships/image" Target="../media/image77.png"/><Relationship Id="rId1" Type="http://schemas.openxmlformats.org/officeDocument/2006/relationships/slideLayout" Target="../slideLayouts/slideLayout17.xml"/><Relationship Id="rId6" Type="http://schemas.openxmlformats.org/officeDocument/2006/relationships/image" Target="../media/image58.png"/><Relationship Id="rId11" Type="http://schemas.openxmlformats.org/officeDocument/2006/relationships/hyperlink" Target="http://upload.wikimedia.org/wikipedia/commons/3/3b/US-NIH-NIEHS-Logo.svg" TargetMode="External"/><Relationship Id="rId24" Type="http://schemas.openxmlformats.org/officeDocument/2006/relationships/hyperlink" Target="http://www.niams.nih.gov/" TargetMode="External"/><Relationship Id="rId32" Type="http://schemas.openxmlformats.org/officeDocument/2006/relationships/image" Target="../media/image72.png"/><Relationship Id="rId37" Type="http://schemas.openxmlformats.org/officeDocument/2006/relationships/hyperlink" Target="http://upload.wikimedia.org/wikipedia/commons/5/5a/US-NIH-NIDCR-Logo.svg" TargetMode="External"/><Relationship Id="rId40" Type="http://schemas.openxmlformats.org/officeDocument/2006/relationships/image" Target="../media/image76.png"/><Relationship Id="rId5" Type="http://schemas.openxmlformats.org/officeDocument/2006/relationships/image" Target="../media/image57.jpeg"/><Relationship Id="rId15" Type="http://schemas.openxmlformats.org/officeDocument/2006/relationships/hyperlink" Target="http://www.nlm.nih.gov/" TargetMode="External"/><Relationship Id="rId23" Type="http://schemas.openxmlformats.org/officeDocument/2006/relationships/image" Target="../media/image67.png"/><Relationship Id="rId28" Type="http://schemas.openxmlformats.org/officeDocument/2006/relationships/image" Target="../media/image70.png"/><Relationship Id="rId36" Type="http://schemas.openxmlformats.org/officeDocument/2006/relationships/image" Target="../media/image74.png"/><Relationship Id="rId10" Type="http://schemas.openxmlformats.org/officeDocument/2006/relationships/image" Target="../media/image61.jpeg"/><Relationship Id="rId19" Type="http://schemas.openxmlformats.org/officeDocument/2006/relationships/hyperlink" Target="http://upload.wikimedia.org/wikipedia/commons/1/16/US-NIH-FogartyInternationalCenter-2008Logo.svg" TargetMode="External"/><Relationship Id="rId31" Type="http://schemas.openxmlformats.org/officeDocument/2006/relationships/hyperlink" Target="http://upload.wikimedia.org/wikipedia/commons/1/1f/US-NIH-NHGRI-Logo.svg" TargetMode="External"/><Relationship Id="rId4" Type="http://schemas.openxmlformats.org/officeDocument/2006/relationships/hyperlink" Target="http://www.jhu.edu/nthakor/images/logos/NINDS_logo.png" TargetMode="External"/><Relationship Id="rId9" Type="http://schemas.openxmlformats.org/officeDocument/2006/relationships/image" Target="../media/image60.png"/><Relationship Id="rId14" Type="http://schemas.openxmlformats.org/officeDocument/2006/relationships/image" Target="../media/image63.jpeg"/><Relationship Id="rId22" Type="http://schemas.openxmlformats.org/officeDocument/2006/relationships/hyperlink" Target="http://upload.wikimedia.org/wikipedia/commons/5/59/US-NIH-NHLBI-Logo.svg" TargetMode="External"/><Relationship Id="rId27" Type="http://schemas.openxmlformats.org/officeDocument/2006/relationships/image" Target="../media/image69.png"/><Relationship Id="rId30" Type="http://schemas.openxmlformats.org/officeDocument/2006/relationships/image" Target="../media/image71.jpeg"/><Relationship Id="rId35" Type="http://schemas.openxmlformats.org/officeDocument/2006/relationships/hyperlink" Target="http://upload.wikimedia.org/wikipedia/commons/2/23/US-NIH-NICHD-2008Logo.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55588" y="1192213"/>
            <a:ext cx="3954462" cy="4827587"/>
          </a:xfrm>
        </p:spPr>
        <p:txBody>
          <a:bodyPr/>
          <a:lstStyle/>
          <a:p>
            <a:pPr algn="ctr" eaLnBrk="1" hangingPunct="1"/>
            <a:br>
              <a:rPr lang="en-US" altLang="en-US" sz="3200" dirty="0">
                <a:solidFill>
                  <a:schemeClr val="bg1"/>
                </a:solidFill>
              </a:rPr>
            </a:br>
            <a:r>
              <a:rPr lang="en-US" altLang="en-US" sz="3200" dirty="0">
                <a:solidFill>
                  <a:schemeClr val="bg1"/>
                </a:solidFill>
              </a:rPr>
              <a:t>Grant Writing for Success</a:t>
            </a:r>
            <a:br>
              <a:rPr lang="en-US" altLang="en-US" sz="3200" dirty="0">
                <a:solidFill>
                  <a:schemeClr val="bg1"/>
                </a:solidFill>
              </a:rPr>
            </a:br>
            <a:br>
              <a:rPr lang="en-US" altLang="en-US" sz="3200" dirty="0">
                <a:solidFill>
                  <a:schemeClr val="bg1"/>
                </a:solidFill>
              </a:rPr>
            </a:br>
            <a:r>
              <a:rPr lang="en-US" altLang="en-US" sz="3200" dirty="0">
                <a:solidFill>
                  <a:schemeClr val="bg1"/>
                </a:solidFill>
              </a:rPr>
              <a:t>June 28th, 2018</a:t>
            </a:r>
            <a:br>
              <a:rPr lang="en-US" altLang="en-US" sz="2400" dirty="0">
                <a:solidFill>
                  <a:schemeClr val="bg1"/>
                </a:solidFill>
              </a:rPr>
            </a:br>
            <a:br>
              <a:rPr lang="en-US" altLang="en-US" sz="3600" dirty="0">
                <a:solidFill>
                  <a:schemeClr val="bg1"/>
                </a:solidFill>
              </a:rPr>
            </a:br>
            <a:endParaRPr lang="en-US" altLang="en-US" sz="4400" dirty="0">
              <a:solidFill>
                <a:schemeClr val="bg1"/>
              </a:solidFill>
            </a:endParaRPr>
          </a:p>
        </p:txBody>
      </p:sp>
      <p:sp>
        <p:nvSpPr>
          <p:cNvPr id="11267" name="Rectangle 2"/>
          <p:cNvSpPr>
            <a:spLocks noChangeArrowheads="1"/>
          </p:cNvSpPr>
          <p:nvPr/>
        </p:nvSpPr>
        <p:spPr bwMode="auto">
          <a:xfrm>
            <a:off x="4495800" y="3589338"/>
            <a:ext cx="46513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2" tIns="45646" rIns="91292" bIns="45646">
            <a:spAutoFit/>
          </a:bodyPr>
          <a:lstStyle>
            <a:lvl1pPr>
              <a:lnSpc>
                <a:spcPct val="95000"/>
              </a:lnSpc>
              <a:spcBef>
                <a:spcPct val="35000"/>
              </a:spcBef>
              <a:buClr>
                <a:schemeClr val="accent1"/>
              </a:buClr>
              <a:buChar char="•"/>
              <a:defRPr sz="2500">
                <a:solidFill>
                  <a:schemeClr val="tx1"/>
                </a:solidFill>
                <a:latin typeface="Arial" panose="020B0604020202020204" pitchFamily="34" charset="0"/>
                <a:ea typeface="ＭＳ Ｐゴシック" panose="020B0600070205080204" pitchFamily="34" charset="-128"/>
              </a:defRPr>
            </a:lvl1pPr>
            <a:lvl2pPr marL="742950" indent="-285750">
              <a:lnSpc>
                <a:spcPct val="95000"/>
              </a:lnSpc>
              <a:spcBef>
                <a:spcPct val="25000"/>
              </a:spcBef>
              <a:buClr>
                <a:schemeClr val="accent1"/>
              </a:buClr>
              <a:buChar char="–"/>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5000"/>
              </a:lnSpc>
              <a:spcBef>
                <a:spcPct val="25000"/>
              </a:spcBef>
              <a:buClr>
                <a:schemeClr val="accent1"/>
              </a:buClr>
              <a:buChar char="•"/>
              <a:defRPr sz="1900" i="1">
                <a:solidFill>
                  <a:schemeClr val="tx1"/>
                </a:solidFill>
                <a:latin typeface="Arial" panose="020B0604020202020204" pitchFamily="34" charset="0"/>
                <a:ea typeface="ＭＳ Ｐゴシック" panose="020B0600070205080204" pitchFamily="34" charset="-128"/>
              </a:defRPr>
            </a:lvl3pPr>
            <a:lvl4pPr marL="1600200" indent="-228600">
              <a:lnSpc>
                <a:spcPct val="95000"/>
              </a:lnSpc>
              <a:spcBef>
                <a:spcPct val="25000"/>
              </a:spcBef>
              <a:buClr>
                <a:schemeClr val="accent1"/>
              </a:buClr>
              <a:buChar char="–"/>
              <a:defRPr sz="1900" i="1">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25000"/>
              </a:spcBef>
              <a:buClr>
                <a:schemeClr val="accent1"/>
              </a:buClr>
              <a:buChar char="»"/>
              <a:defRPr sz="19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r>
              <a:rPr lang="en-US" altLang="en-US" sz="2000">
                <a:solidFill>
                  <a:srgbClr val="FFFFFF"/>
                </a:solidFill>
                <a:cs typeface="+mn-cs"/>
              </a:rPr>
              <a:t>Jill Morris PhD</a:t>
            </a:r>
          </a:p>
          <a:p>
            <a:pPr eaLnBrk="1" hangingPunct="1">
              <a:lnSpc>
                <a:spcPct val="100000"/>
              </a:lnSpc>
              <a:spcBef>
                <a:spcPct val="0"/>
              </a:spcBef>
              <a:buClrTx/>
              <a:buFontTx/>
              <a:buNone/>
            </a:pPr>
            <a:r>
              <a:rPr lang="en-US" altLang="en-US" sz="2000">
                <a:solidFill>
                  <a:srgbClr val="FFFFFF"/>
                </a:solidFill>
                <a:cs typeface="+mn-cs"/>
              </a:rPr>
              <a:t>jill.morris@nih.gov</a:t>
            </a:r>
            <a:br>
              <a:rPr lang="en-US" altLang="en-US" sz="2000">
                <a:solidFill>
                  <a:srgbClr val="FFFFFF"/>
                </a:solidFill>
                <a:cs typeface="+mn-cs"/>
              </a:rPr>
            </a:br>
            <a:endParaRPr lang="en-US" altLang="en-US" sz="1800" b="0">
              <a:solidFill>
                <a:srgbClr val="000000"/>
              </a:solidFill>
              <a:cs typeface="+mn-cs"/>
            </a:endParaRPr>
          </a:p>
        </p:txBody>
      </p:sp>
      <p:sp>
        <p:nvSpPr>
          <p:cNvPr id="11268" name="Picture 3" descr="http://www.australianfitnesstraining.com/images/teamwork.jpg"/>
          <p:cNvSpPr>
            <a:spLocks noChangeAspect="1" noChangeArrowheads="1"/>
          </p:cNvSpPr>
          <p:nvPr/>
        </p:nvSpPr>
        <p:spPr bwMode="auto">
          <a:xfrm>
            <a:off x="6911975" y="1966913"/>
            <a:ext cx="22352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chemeClr val="accent1"/>
              </a:buClr>
              <a:buChar char="•"/>
              <a:defRPr sz="2500">
                <a:solidFill>
                  <a:schemeClr val="tx1"/>
                </a:solidFill>
                <a:latin typeface="Arial" panose="020B0604020202020204" pitchFamily="34" charset="0"/>
                <a:ea typeface="ＭＳ Ｐゴシック" panose="020B0600070205080204" pitchFamily="34" charset="-128"/>
              </a:defRPr>
            </a:lvl1pPr>
            <a:lvl2pPr marL="742950" indent="-285750">
              <a:lnSpc>
                <a:spcPct val="95000"/>
              </a:lnSpc>
              <a:spcBef>
                <a:spcPct val="25000"/>
              </a:spcBef>
              <a:buClr>
                <a:schemeClr val="accent1"/>
              </a:buClr>
              <a:buChar char="–"/>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5000"/>
              </a:lnSpc>
              <a:spcBef>
                <a:spcPct val="25000"/>
              </a:spcBef>
              <a:buClr>
                <a:schemeClr val="accent1"/>
              </a:buClr>
              <a:buChar char="•"/>
              <a:defRPr sz="1900" i="1">
                <a:solidFill>
                  <a:schemeClr val="tx1"/>
                </a:solidFill>
                <a:latin typeface="Arial" panose="020B0604020202020204" pitchFamily="34" charset="0"/>
                <a:ea typeface="ＭＳ Ｐゴシック" panose="020B0600070205080204" pitchFamily="34" charset="-128"/>
              </a:defRPr>
            </a:lvl3pPr>
            <a:lvl4pPr marL="1600200" indent="-228600">
              <a:lnSpc>
                <a:spcPct val="95000"/>
              </a:lnSpc>
              <a:spcBef>
                <a:spcPct val="25000"/>
              </a:spcBef>
              <a:buClr>
                <a:schemeClr val="accent1"/>
              </a:buClr>
              <a:buChar char="–"/>
              <a:defRPr sz="1900" i="1">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25000"/>
              </a:spcBef>
              <a:buClr>
                <a:schemeClr val="accent1"/>
              </a:buClr>
              <a:buChar char="»"/>
              <a:defRPr sz="19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US" altLang="en-US" sz="1800" b="0">
              <a:solidFill>
                <a:srgbClr val="000000"/>
              </a:solidFill>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628650" y="685800"/>
            <a:ext cx="7886700" cy="914400"/>
          </a:xfrm>
        </p:spPr>
        <p:txBody>
          <a:bodyPr/>
          <a:lstStyle/>
          <a:p>
            <a:pPr algn="ctr" eaLnBrk="1" hangingPunct="1"/>
            <a:r>
              <a:rPr lang="en-US" altLang="en-US" b="1">
                <a:latin typeface="Garamond" panose="02020404030301010803" pitchFamily="18" charset="0"/>
                <a:cs typeface="Arial" panose="020B0604020202020204" pitchFamily="34" charset="0"/>
              </a:rPr>
              <a:t>Life Cycle of a Grant</a:t>
            </a:r>
          </a:p>
        </p:txBody>
      </p:sp>
      <p:pic>
        <p:nvPicPr>
          <p:cNvPr id="131075" name="Picture 7" descr="C:\Users\alvarezr\AppData\Local\Microsoft\Windows\Temporary Internet Files\Content.IE5\STZCZZMS\la-idea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798763"/>
            <a:ext cx="1028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10" descr="C:\Users\alvarezr\AppData\Local\Microsoft\Windows\Temporary Internet Files\Content.IE5\XG4E8556\puzzel_samenwerk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224948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Box 2"/>
          <p:cNvSpPr txBox="1">
            <a:spLocks noChangeArrowheads="1"/>
          </p:cNvSpPr>
          <p:nvPr/>
        </p:nvSpPr>
        <p:spPr bwMode="auto">
          <a:xfrm>
            <a:off x="161925" y="3300413"/>
            <a:ext cx="72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a:solidFill>
                  <a:srgbClr val="345884"/>
                </a:solidFill>
              </a:rPr>
              <a:t>Idea</a:t>
            </a:r>
          </a:p>
        </p:txBody>
      </p:sp>
      <p:sp>
        <p:nvSpPr>
          <p:cNvPr id="131078" name="TextBox 12"/>
          <p:cNvSpPr txBox="1">
            <a:spLocks noChangeArrowheads="1"/>
          </p:cNvSpPr>
          <p:nvPr/>
        </p:nvSpPr>
        <p:spPr bwMode="auto">
          <a:xfrm>
            <a:off x="1704975" y="1579563"/>
            <a:ext cx="1485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a:solidFill>
                  <a:srgbClr val="345884"/>
                </a:solidFill>
              </a:rPr>
              <a:t>Research Team</a:t>
            </a:r>
          </a:p>
        </p:txBody>
      </p:sp>
      <p:pic>
        <p:nvPicPr>
          <p:cNvPr id="131079" name="Picture 12" descr="C:\Users\alvarezr\AppData\Local\Microsoft\Windows\Temporary Internet Files\Content.IE5\STZCZZMS\institution-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180181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0" name="TextBox 15"/>
          <p:cNvSpPr txBox="1">
            <a:spLocks noChangeArrowheads="1"/>
          </p:cNvSpPr>
          <p:nvPr/>
        </p:nvSpPr>
        <p:spPr bwMode="auto">
          <a:xfrm>
            <a:off x="3771900" y="1579563"/>
            <a:ext cx="1485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a:solidFill>
                  <a:srgbClr val="345884"/>
                </a:solidFill>
              </a:rPr>
              <a:t>Institution</a:t>
            </a:r>
          </a:p>
        </p:txBody>
      </p:sp>
      <p:pic>
        <p:nvPicPr>
          <p:cNvPr id="131081" name="Picture 2" descr="retrie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947863"/>
            <a:ext cx="1320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2" name="TextBox 15"/>
          <p:cNvSpPr txBox="1">
            <a:spLocks noChangeArrowheads="1"/>
          </p:cNvSpPr>
          <p:nvPr/>
        </p:nvSpPr>
        <p:spPr bwMode="auto">
          <a:xfrm>
            <a:off x="5943600" y="1579563"/>
            <a:ext cx="132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a:solidFill>
                  <a:srgbClr val="345884"/>
                </a:solidFill>
              </a:rPr>
              <a:t>NIH</a:t>
            </a:r>
          </a:p>
        </p:txBody>
      </p:sp>
      <p:sp>
        <p:nvSpPr>
          <p:cNvPr id="131083" name="TextBox 15"/>
          <p:cNvSpPr txBox="1">
            <a:spLocks noChangeArrowheads="1"/>
          </p:cNvSpPr>
          <p:nvPr/>
        </p:nvSpPr>
        <p:spPr bwMode="auto">
          <a:xfrm>
            <a:off x="7696200" y="32131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1800">
                <a:solidFill>
                  <a:srgbClr val="345884"/>
                </a:solidFill>
              </a:rPr>
              <a:t>Center for Scientific Review</a:t>
            </a:r>
          </a:p>
        </p:txBody>
      </p:sp>
      <p:pic>
        <p:nvPicPr>
          <p:cNvPr id="131084" name="Picture 6" descr="Photo of the building that houses the NIH Center for Scientific Review. Source: NIH/CS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62725" y="3213100"/>
            <a:ext cx="11668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5" name="TextBox 15"/>
          <p:cNvSpPr txBox="1">
            <a:spLocks noChangeArrowheads="1"/>
          </p:cNvSpPr>
          <p:nvPr/>
        </p:nvSpPr>
        <p:spPr bwMode="auto">
          <a:xfrm>
            <a:off x="6313488" y="4141788"/>
            <a:ext cx="2632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r">
              <a:lnSpc>
                <a:spcPct val="100000"/>
              </a:lnSpc>
              <a:spcBef>
                <a:spcPct val="0"/>
              </a:spcBef>
              <a:buClrTx/>
              <a:buFontTx/>
              <a:buNone/>
            </a:pPr>
            <a:r>
              <a:rPr lang="en-US" altLang="en-US" sz="1600" b="0" i="1">
                <a:solidFill>
                  <a:srgbClr val="345884"/>
                </a:solidFill>
              </a:rPr>
              <a:t>Assigns to IC/review group</a:t>
            </a:r>
          </a:p>
        </p:txBody>
      </p:sp>
      <p:sp>
        <p:nvSpPr>
          <p:cNvPr id="131086" name="TextBox 15"/>
          <p:cNvSpPr txBox="1">
            <a:spLocks noChangeArrowheads="1"/>
          </p:cNvSpPr>
          <p:nvPr/>
        </p:nvSpPr>
        <p:spPr bwMode="auto">
          <a:xfrm>
            <a:off x="2913063" y="4130675"/>
            <a:ext cx="1201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a:solidFill>
                  <a:srgbClr val="345884"/>
                </a:solidFill>
              </a:rPr>
              <a:t>Advisory Council</a:t>
            </a:r>
          </a:p>
        </p:txBody>
      </p:sp>
      <p:sp>
        <p:nvSpPr>
          <p:cNvPr id="131087" name="TextBox 15"/>
          <p:cNvSpPr txBox="1">
            <a:spLocks noChangeArrowheads="1"/>
          </p:cNvSpPr>
          <p:nvPr/>
        </p:nvSpPr>
        <p:spPr bwMode="auto">
          <a:xfrm>
            <a:off x="4456113" y="4406900"/>
            <a:ext cx="1182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a:solidFill>
                  <a:srgbClr val="345884"/>
                </a:solidFill>
              </a:rPr>
              <a:t>Institute</a:t>
            </a:r>
          </a:p>
        </p:txBody>
      </p:sp>
      <p:sp>
        <p:nvSpPr>
          <p:cNvPr id="131088" name="TextBox 15"/>
          <p:cNvSpPr txBox="1">
            <a:spLocks noChangeArrowheads="1"/>
          </p:cNvSpPr>
          <p:nvPr/>
        </p:nvSpPr>
        <p:spPr bwMode="auto">
          <a:xfrm>
            <a:off x="1517650" y="4138613"/>
            <a:ext cx="1095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a:solidFill>
                  <a:srgbClr val="345884"/>
                </a:solidFill>
              </a:rPr>
              <a:t>Institute Director</a:t>
            </a:r>
          </a:p>
        </p:txBody>
      </p:sp>
      <p:pic>
        <p:nvPicPr>
          <p:cNvPr id="131089" name="Picture 17" descr="Photo of reviewers working around a hotel conference table.  Source: NIH/CS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37275" y="4776788"/>
            <a:ext cx="1374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90" name="TextBox 15"/>
          <p:cNvSpPr txBox="1">
            <a:spLocks noChangeArrowheads="1"/>
          </p:cNvSpPr>
          <p:nvPr/>
        </p:nvSpPr>
        <p:spPr bwMode="auto">
          <a:xfrm>
            <a:off x="6137275" y="5683250"/>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b="0" i="1">
                <a:solidFill>
                  <a:srgbClr val="345884"/>
                </a:solidFill>
              </a:rPr>
              <a:t>Reviews </a:t>
            </a:r>
          </a:p>
          <a:p>
            <a:pPr algn="ctr">
              <a:lnSpc>
                <a:spcPct val="100000"/>
              </a:lnSpc>
              <a:spcBef>
                <a:spcPct val="0"/>
              </a:spcBef>
              <a:buClrTx/>
              <a:buFontTx/>
              <a:buNone/>
            </a:pPr>
            <a:r>
              <a:rPr lang="en-US" altLang="en-US" sz="1600" b="0" i="1">
                <a:solidFill>
                  <a:srgbClr val="345884"/>
                </a:solidFill>
              </a:rPr>
              <a:t>scientific </a:t>
            </a:r>
          </a:p>
          <a:p>
            <a:pPr algn="ctr">
              <a:lnSpc>
                <a:spcPct val="100000"/>
              </a:lnSpc>
              <a:spcBef>
                <a:spcPct val="0"/>
              </a:spcBef>
              <a:buClrTx/>
              <a:buFontTx/>
              <a:buNone/>
            </a:pPr>
            <a:r>
              <a:rPr lang="en-US" altLang="en-US" sz="1600" b="0" i="1">
                <a:solidFill>
                  <a:srgbClr val="345884"/>
                </a:solidFill>
              </a:rPr>
              <a:t>merit</a:t>
            </a:r>
          </a:p>
        </p:txBody>
      </p:sp>
      <p:pic>
        <p:nvPicPr>
          <p:cNvPr id="131091"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57700" y="4768850"/>
            <a:ext cx="1182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92" name="TextBox 15"/>
          <p:cNvSpPr txBox="1">
            <a:spLocks noChangeArrowheads="1"/>
          </p:cNvSpPr>
          <p:nvPr/>
        </p:nvSpPr>
        <p:spPr bwMode="auto">
          <a:xfrm>
            <a:off x="4481513" y="5683250"/>
            <a:ext cx="1131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b="0" i="1">
                <a:solidFill>
                  <a:srgbClr val="345884"/>
                </a:solidFill>
              </a:rPr>
              <a:t>Evaluates </a:t>
            </a:r>
          </a:p>
          <a:p>
            <a:pPr algn="ctr">
              <a:lnSpc>
                <a:spcPct val="100000"/>
              </a:lnSpc>
              <a:spcBef>
                <a:spcPct val="0"/>
              </a:spcBef>
              <a:buClrTx/>
              <a:buFontTx/>
              <a:buNone/>
            </a:pPr>
            <a:r>
              <a:rPr lang="en-US" altLang="en-US" sz="1600" b="0" i="1">
                <a:solidFill>
                  <a:srgbClr val="345884"/>
                </a:solidFill>
              </a:rPr>
              <a:t>program </a:t>
            </a:r>
          </a:p>
          <a:p>
            <a:pPr algn="ctr">
              <a:lnSpc>
                <a:spcPct val="100000"/>
              </a:lnSpc>
              <a:spcBef>
                <a:spcPct val="0"/>
              </a:spcBef>
              <a:buClrTx/>
              <a:buFontTx/>
              <a:buNone/>
            </a:pPr>
            <a:r>
              <a:rPr lang="en-US" altLang="en-US" sz="1600" b="0" i="1">
                <a:solidFill>
                  <a:srgbClr val="345884"/>
                </a:solidFill>
              </a:rPr>
              <a:t>relevance</a:t>
            </a:r>
          </a:p>
        </p:txBody>
      </p:sp>
      <p:sp>
        <p:nvSpPr>
          <p:cNvPr id="131093" name="TextBox 15"/>
          <p:cNvSpPr txBox="1">
            <a:spLocks noChangeArrowheads="1"/>
          </p:cNvSpPr>
          <p:nvPr/>
        </p:nvSpPr>
        <p:spPr bwMode="auto">
          <a:xfrm>
            <a:off x="7513638" y="4784725"/>
            <a:ext cx="102076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bIns="91440"/>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1800">
                <a:solidFill>
                  <a:srgbClr val="345884"/>
                </a:solidFill>
              </a:rPr>
              <a:t>Study Section</a:t>
            </a:r>
          </a:p>
        </p:txBody>
      </p:sp>
      <p:sp>
        <p:nvSpPr>
          <p:cNvPr id="131094" name="TextBox 15"/>
          <p:cNvSpPr txBox="1">
            <a:spLocks noChangeArrowheads="1"/>
          </p:cNvSpPr>
          <p:nvPr/>
        </p:nvSpPr>
        <p:spPr bwMode="auto">
          <a:xfrm>
            <a:off x="2913063" y="5683250"/>
            <a:ext cx="1255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b="0" i="1">
                <a:solidFill>
                  <a:srgbClr val="345884"/>
                </a:solidFill>
              </a:rPr>
              <a:t>Recommends action</a:t>
            </a:r>
          </a:p>
        </p:txBody>
      </p:sp>
      <p:sp>
        <p:nvSpPr>
          <p:cNvPr id="131095" name="TextBox 15"/>
          <p:cNvSpPr txBox="1">
            <a:spLocks noChangeArrowheads="1"/>
          </p:cNvSpPr>
          <p:nvPr/>
        </p:nvSpPr>
        <p:spPr bwMode="auto">
          <a:xfrm>
            <a:off x="1481138" y="5691188"/>
            <a:ext cx="1131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b="0" i="1">
                <a:solidFill>
                  <a:srgbClr val="345884"/>
                </a:solidFill>
              </a:rPr>
              <a:t>Takes final action</a:t>
            </a:r>
          </a:p>
        </p:txBody>
      </p:sp>
      <p:pic>
        <p:nvPicPr>
          <p:cNvPr id="131096"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05125" y="4776788"/>
            <a:ext cx="1182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97"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22438" y="4776788"/>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98" name="Freeform 48"/>
          <p:cNvSpPr>
            <a:spLocks/>
          </p:cNvSpPr>
          <p:nvPr/>
        </p:nvSpPr>
        <p:spPr bwMode="auto">
          <a:xfrm>
            <a:off x="609600" y="1763713"/>
            <a:ext cx="722313" cy="1119187"/>
          </a:xfrm>
          <a:custGeom>
            <a:avLst/>
            <a:gdLst>
              <a:gd name="T0" fmla="*/ 0 w 528"/>
              <a:gd name="T1" fmla="*/ 2147483647 h 586"/>
              <a:gd name="T2" fmla="*/ 2147483647 w 528"/>
              <a:gd name="T3" fmla="*/ 2147483647 h 586"/>
              <a:gd name="T4" fmla="*/ 2147483647 w 528"/>
              <a:gd name="T5" fmla="*/ 2147483647 h 586"/>
              <a:gd name="T6" fmla="*/ 2147483647 w 528"/>
              <a:gd name="T7" fmla="*/ 2147483647 h 586"/>
              <a:gd name="T8" fmla="*/ 2147483647 w 528"/>
              <a:gd name="T9" fmla="*/ 2147483647 h 586"/>
              <a:gd name="T10" fmla="*/ 2147483647 w 528"/>
              <a:gd name="T11" fmla="*/ 2147483647 h 586"/>
              <a:gd name="T12" fmla="*/ 2147483647 w 528"/>
              <a:gd name="T13" fmla="*/ 2147483647 h 586"/>
              <a:gd name="T14" fmla="*/ 2147483647 w 528"/>
              <a:gd name="T15" fmla="*/ 2147483647 h 586"/>
              <a:gd name="T16" fmla="*/ 2147483647 w 528"/>
              <a:gd name="T17" fmla="*/ 2147483647 h 586"/>
              <a:gd name="T18" fmla="*/ 2147483647 w 528"/>
              <a:gd name="T19" fmla="*/ 2147483647 h 586"/>
              <a:gd name="T20" fmla="*/ 2147483647 w 528"/>
              <a:gd name="T21" fmla="*/ 2147483647 h 586"/>
              <a:gd name="T22" fmla="*/ 2147483647 w 528"/>
              <a:gd name="T23" fmla="*/ 2147483647 h 586"/>
              <a:gd name="T24" fmla="*/ 2147483647 w 528"/>
              <a:gd name="T25" fmla="*/ 2147483647 h 586"/>
              <a:gd name="T26" fmla="*/ 2147483647 w 528"/>
              <a:gd name="T27" fmla="*/ 2147483647 h 586"/>
              <a:gd name="T28" fmla="*/ 2147483647 w 528"/>
              <a:gd name="T29" fmla="*/ 2147483647 h 586"/>
              <a:gd name="T30" fmla="*/ 2147483647 w 528"/>
              <a:gd name="T31" fmla="*/ 2147483647 h 586"/>
              <a:gd name="T32" fmla="*/ 2147483647 w 528"/>
              <a:gd name="T33" fmla="*/ 2147483647 h 586"/>
              <a:gd name="T34" fmla="*/ 2147483647 w 528"/>
              <a:gd name="T35" fmla="*/ 2147483647 h 586"/>
              <a:gd name="T36" fmla="*/ 2147483647 w 528"/>
              <a:gd name="T37" fmla="*/ 2147483647 h 586"/>
              <a:gd name="T38" fmla="*/ 2147483647 w 528"/>
              <a:gd name="T39" fmla="*/ 2147483647 h 586"/>
              <a:gd name="T40" fmla="*/ 2147483647 w 528"/>
              <a:gd name="T41" fmla="*/ 2147483647 h 586"/>
              <a:gd name="T42" fmla="*/ 2147483647 w 528"/>
              <a:gd name="T43" fmla="*/ 2147483647 h 586"/>
              <a:gd name="T44" fmla="*/ 2147483647 w 528"/>
              <a:gd name="T45" fmla="*/ 2147483647 h 586"/>
              <a:gd name="T46" fmla="*/ 2147483647 w 528"/>
              <a:gd name="T47" fmla="*/ 2147483647 h 586"/>
              <a:gd name="T48" fmla="*/ 2147483647 w 528"/>
              <a:gd name="T49" fmla="*/ 2147483647 h 586"/>
              <a:gd name="T50" fmla="*/ 2147483647 w 528"/>
              <a:gd name="T51" fmla="*/ 0 h 586"/>
              <a:gd name="T52" fmla="*/ 2147483647 w 528"/>
              <a:gd name="T53" fmla="*/ 2147483647 h 586"/>
              <a:gd name="T54" fmla="*/ 2147483647 w 528"/>
              <a:gd name="T55" fmla="*/ 2147483647 h 586"/>
              <a:gd name="T56" fmla="*/ 2147483647 w 528"/>
              <a:gd name="T57" fmla="*/ 2147483647 h 586"/>
              <a:gd name="T58" fmla="*/ 2147483647 w 528"/>
              <a:gd name="T59" fmla="*/ 2147483647 h 586"/>
              <a:gd name="T60" fmla="*/ 2147483647 w 528"/>
              <a:gd name="T61" fmla="*/ 2147483647 h 586"/>
              <a:gd name="T62" fmla="*/ 2147483647 w 528"/>
              <a:gd name="T63" fmla="*/ 2147483647 h 586"/>
              <a:gd name="T64" fmla="*/ 2147483647 w 528"/>
              <a:gd name="T65" fmla="*/ 2147483647 h 586"/>
              <a:gd name="T66" fmla="*/ 2147483647 w 528"/>
              <a:gd name="T67" fmla="*/ 2147483647 h 586"/>
              <a:gd name="T68" fmla="*/ 2147483647 w 528"/>
              <a:gd name="T69" fmla="*/ 2147483647 h 586"/>
              <a:gd name="T70" fmla="*/ 2147483647 w 528"/>
              <a:gd name="T71" fmla="*/ 2147483647 h 586"/>
              <a:gd name="T72" fmla="*/ 2147483647 w 528"/>
              <a:gd name="T73" fmla="*/ 2147483647 h 586"/>
              <a:gd name="T74" fmla="*/ 2147483647 w 528"/>
              <a:gd name="T75" fmla="*/ 2147483647 h 586"/>
              <a:gd name="T76" fmla="*/ 2147483647 w 528"/>
              <a:gd name="T77" fmla="*/ 2147483647 h 586"/>
              <a:gd name="T78" fmla="*/ 2147483647 w 528"/>
              <a:gd name="T79" fmla="*/ 2147483647 h 586"/>
              <a:gd name="T80" fmla="*/ 2147483647 w 528"/>
              <a:gd name="T81" fmla="*/ 2147483647 h 586"/>
              <a:gd name="T82" fmla="*/ 2147483647 w 528"/>
              <a:gd name="T83" fmla="*/ 2147483647 h 586"/>
              <a:gd name="T84" fmla="*/ 2147483647 w 528"/>
              <a:gd name="T85" fmla="*/ 2147483647 h 586"/>
              <a:gd name="T86" fmla="*/ 2147483647 w 528"/>
              <a:gd name="T87" fmla="*/ 2147483647 h 586"/>
              <a:gd name="T88" fmla="*/ 2147483647 w 528"/>
              <a:gd name="T89" fmla="*/ 2147483647 h 586"/>
              <a:gd name="T90" fmla="*/ 2147483647 w 528"/>
              <a:gd name="T91" fmla="*/ 2147483647 h 586"/>
              <a:gd name="T92" fmla="*/ 2147483647 w 528"/>
              <a:gd name="T93" fmla="*/ 2147483647 h 586"/>
              <a:gd name="T94" fmla="*/ 2147483647 w 528"/>
              <a:gd name="T95" fmla="*/ 2147483647 h 586"/>
              <a:gd name="T96" fmla="*/ 2147483647 w 528"/>
              <a:gd name="T97" fmla="*/ 2147483647 h 586"/>
              <a:gd name="T98" fmla="*/ 2147483647 w 528"/>
              <a:gd name="T99" fmla="*/ 2147483647 h 586"/>
              <a:gd name="T100" fmla="*/ 2147483647 w 528"/>
              <a:gd name="T101" fmla="*/ 2147483647 h 586"/>
              <a:gd name="T102" fmla="*/ 2147483647 w 528"/>
              <a:gd name="T103" fmla="*/ 2147483647 h 586"/>
              <a:gd name="T104" fmla="*/ 2147483647 w 528"/>
              <a:gd name="T105" fmla="*/ 2147483647 h 586"/>
              <a:gd name="T106" fmla="*/ 2147483647 w 528"/>
              <a:gd name="T107" fmla="*/ 2147483647 h 586"/>
              <a:gd name="T108" fmla="*/ 2147483647 w 528"/>
              <a:gd name="T109" fmla="*/ 2147483647 h 586"/>
              <a:gd name="T110" fmla="*/ 2147483647 w 528"/>
              <a:gd name="T111" fmla="*/ 2147483647 h 586"/>
              <a:gd name="T112" fmla="*/ 2147483647 w 528"/>
              <a:gd name="T113" fmla="*/ 2147483647 h 586"/>
              <a:gd name="T114" fmla="*/ 2147483647 w 528"/>
              <a:gd name="T115" fmla="*/ 2147483647 h 586"/>
              <a:gd name="T116" fmla="*/ 2147483647 w 528"/>
              <a:gd name="T117" fmla="*/ 2147483647 h 586"/>
              <a:gd name="T118" fmla="*/ 2147483647 w 528"/>
              <a:gd name="T119" fmla="*/ 2147483647 h 586"/>
              <a:gd name="T120" fmla="*/ 2147483647 w 528"/>
              <a:gd name="T121" fmla="*/ 2147483647 h 586"/>
              <a:gd name="T122" fmla="*/ 2147483647 w 528"/>
              <a:gd name="T123" fmla="*/ 2147483647 h 586"/>
              <a:gd name="T124" fmla="*/ 0 w 528"/>
              <a:gd name="T125" fmla="*/ 2147483647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8"/>
              <a:gd name="T190" fmla="*/ 0 h 586"/>
              <a:gd name="T191" fmla="*/ 528 w 528"/>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8" h="586">
                <a:moveTo>
                  <a:pt x="0" y="585"/>
                </a:moveTo>
                <a:lnTo>
                  <a:pt x="7" y="552"/>
                </a:lnTo>
                <a:lnTo>
                  <a:pt x="13" y="526"/>
                </a:lnTo>
                <a:lnTo>
                  <a:pt x="20" y="504"/>
                </a:lnTo>
                <a:lnTo>
                  <a:pt x="29" y="477"/>
                </a:lnTo>
                <a:lnTo>
                  <a:pt x="40" y="443"/>
                </a:lnTo>
                <a:lnTo>
                  <a:pt x="53" y="411"/>
                </a:lnTo>
                <a:lnTo>
                  <a:pt x="69" y="379"/>
                </a:lnTo>
                <a:lnTo>
                  <a:pt x="86" y="348"/>
                </a:lnTo>
                <a:lnTo>
                  <a:pt x="102" y="320"/>
                </a:lnTo>
                <a:lnTo>
                  <a:pt x="124" y="285"/>
                </a:lnTo>
                <a:lnTo>
                  <a:pt x="141" y="262"/>
                </a:lnTo>
                <a:lnTo>
                  <a:pt x="165" y="234"/>
                </a:lnTo>
                <a:lnTo>
                  <a:pt x="190" y="203"/>
                </a:lnTo>
                <a:lnTo>
                  <a:pt x="216" y="175"/>
                </a:lnTo>
                <a:lnTo>
                  <a:pt x="235" y="155"/>
                </a:lnTo>
                <a:lnTo>
                  <a:pt x="263" y="135"/>
                </a:lnTo>
                <a:lnTo>
                  <a:pt x="287" y="121"/>
                </a:lnTo>
                <a:lnTo>
                  <a:pt x="311" y="110"/>
                </a:lnTo>
                <a:lnTo>
                  <a:pt x="338" y="102"/>
                </a:lnTo>
                <a:lnTo>
                  <a:pt x="354" y="101"/>
                </a:lnTo>
                <a:lnTo>
                  <a:pt x="372" y="102"/>
                </a:lnTo>
                <a:lnTo>
                  <a:pt x="386" y="105"/>
                </a:lnTo>
                <a:lnTo>
                  <a:pt x="400" y="108"/>
                </a:lnTo>
                <a:lnTo>
                  <a:pt x="412" y="112"/>
                </a:lnTo>
                <a:lnTo>
                  <a:pt x="412" y="0"/>
                </a:lnTo>
                <a:lnTo>
                  <a:pt x="427" y="36"/>
                </a:lnTo>
                <a:lnTo>
                  <a:pt x="441" y="68"/>
                </a:lnTo>
                <a:lnTo>
                  <a:pt x="461" y="110"/>
                </a:lnTo>
                <a:lnTo>
                  <a:pt x="483" y="144"/>
                </a:lnTo>
                <a:lnTo>
                  <a:pt x="502" y="172"/>
                </a:lnTo>
                <a:lnTo>
                  <a:pt x="527" y="197"/>
                </a:lnTo>
                <a:lnTo>
                  <a:pt x="504" y="217"/>
                </a:lnTo>
                <a:lnTo>
                  <a:pt x="480" y="241"/>
                </a:lnTo>
                <a:lnTo>
                  <a:pt x="454" y="271"/>
                </a:lnTo>
                <a:lnTo>
                  <a:pt x="434" y="303"/>
                </a:lnTo>
                <a:lnTo>
                  <a:pt x="423" y="323"/>
                </a:lnTo>
                <a:lnTo>
                  <a:pt x="411" y="355"/>
                </a:lnTo>
                <a:lnTo>
                  <a:pt x="411" y="242"/>
                </a:lnTo>
                <a:lnTo>
                  <a:pt x="386" y="234"/>
                </a:lnTo>
                <a:lnTo>
                  <a:pt x="364" y="232"/>
                </a:lnTo>
                <a:lnTo>
                  <a:pt x="340" y="234"/>
                </a:lnTo>
                <a:lnTo>
                  <a:pt x="315" y="240"/>
                </a:lnTo>
                <a:lnTo>
                  <a:pt x="287" y="252"/>
                </a:lnTo>
                <a:lnTo>
                  <a:pt x="262" y="262"/>
                </a:lnTo>
                <a:lnTo>
                  <a:pt x="227" y="283"/>
                </a:lnTo>
                <a:lnTo>
                  <a:pt x="197" y="306"/>
                </a:lnTo>
                <a:lnTo>
                  <a:pt x="171" y="329"/>
                </a:lnTo>
                <a:lnTo>
                  <a:pt x="145" y="356"/>
                </a:lnTo>
                <a:lnTo>
                  <a:pt x="131" y="370"/>
                </a:lnTo>
                <a:lnTo>
                  <a:pt x="119" y="382"/>
                </a:lnTo>
                <a:lnTo>
                  <a:pt x="108" y="394"/>
                </a:lnTo>
                <a:lnTo>
                  <a:pt x="99" y="407"/>
                </a:lnTo>
                <a:lnTo>
                  <a:pt x="81" y="430"/>
                </a:lnTo>
                <a:lnTo>
                  <a:pt x="69" y="449"/>
                </a:lnTo>
                <a:lnTo>
                  <a:pt x="59" y="464"/>
                </a:lnTo>
                <a:lnTo>
                  <a:pt x="50" y="479"/>
                </a:lnTo>
                <a:lnTo>
                  <a:pt x="41" y="495"/>
                </a:lnTo>
                <a:lnTo>
                  <a:pt x="33" y="509"/>
                </a:lnTo>
                <a:lnTo>
                  <a:pt x="25" y="526"/>
                </a:lnTo>
                <a:lnTo>
                  <a:pt x="16" y="546"/>
                </a:lnTo>
                <a:lnTo>
                  <a:pt x="8" y="565"/>
                </a:lnTo>
                <a:lnTo>
                  <a:pt x="0" y="585"/>
                </a:lnTo>
              </a:path>
            </a:pathLst>
          </a:custGeom>
          <a:solidFill>
            <a:srgbClr val="FFC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9" name="Freeform 48"/>
          <p:cNvSpPr>
            <a:spLocks/>
          </p:cNvSpPr>
          <p:nvPr/>
        </p:nvSpPr>
        <p:spPr bwMode="auto">
          <a:xfrm>
            <a:off x="677761" y="4317793"/>
            <a:ext cx="722489" cy="1119188"/>
          </a:xfrm>
          <a:custGeom>
            <a:avLst/>
            <a:gdLst>
              <a:gd name="T0" fmla="*/ 0 w 528"/>
              <a:gd name="T1" fmla="*/ 2147483647 h 586"/>
              <a:gd name="T2" fmla="*/ 2147483647 w 528"/>
              <a:gd name="T3" fmla="*/ 2147483647 h 586"/>
              <a:gd name="T4" fmla="*/ 2147483647 w 528"/>
              <a:gd name="T5" fmla="*/ 2147483647 h 586"/>
              <a:gd name="T6" fmla="*/ 2147483647 w 528"/>
              <a:gd name="T7" fmla="*/ 2147483647 h 586"/>
              <a:gd name="T8" fmla="*/ 2147483647 w 528"/>
              <a:gd name="T9" fmla="*/ 2147483647 h 586"/>
              <a:gd name="T10" fmla="*/ 2147483647 w 528"/>
              <a:gd name="T11" fmla="*/ 2147483647 h 586"/>
              <a:gd name="T12" fmla="*/ 2147483647 w 528"/>
              <a:gd name="T13" fmla="*/ 2147483647 h 586"/>
              <a:gd name="T14" fmla="*/ 2147483647 w 528"/>
              <a:gd name="T15" fmla="*/ 2147483647 h 586"/>
              <a:gd name="T16" fmla="*/ 2147483647 w 528"/>
              <a:gd name="T17" fmla="*/ 2147483647 h 586"/>
              <a:gd name="T18" fmla="*/ 2147483647 w 528"/>
              <a:gd name="T19" fmla="*/ 2147483647 h 586"/>
              <a:gd name="T20" fmla="*/ 2147483647 w 528"/>
              <a:gd name="T21" fmla="*/ 2147483647 h 586"/>
              <a:gd name="T22" fmla="*/ 2147483647 w 528"/>
              <a:gd name="T23" fmla="*/ 2147483647 h 586"/>
              <a:gd name="T24" fmla="*/ 2147483647 w 528"/>
              <a:gd name="T25" fmla="*/ 2147483647 h 586"/>
              <a:gd name="T26" fmla="*/ 2147483647 w 528"/>
              <a:gd name="T27" fmla="*/ 2147483647 h 586"/>
              <a:gd name="T28" fmla="*/ 2147483647 w 528"/>
              <a:gd name="T29" fmla="*/ 2147483647 h 586"/>
              <a:gd name="T30" fmla="*/ 2147483647 w 528"/>
              <a:gd name="T31" fmla="*/ 2147483647 h 586"/>
              <a:gd name="T32" fmla="*/ 2147483647 w 528"/>
              <a:gd name="T33" fmla="*/ 2147483647 h 586"/>
              <a:gd name="T34" fmla="*/ 2147483647 w 528"/>
              <a:gd name="T35" fmla="*/ 2147483647 h 586"/>
              <a:gd name="T36" fmla="*/ 2147483647 w 528"/>
              <a:gd name="T37" fmla="*/ 2147483647 h 586"/>
              <a:gd name="T38" fmla="*/ 2147483647 w 528"/>
              <a:gd name="T39" fmla="*/ 2147483647 h 586"/>
              <a:gd name="T40" fmla="*/ 2147483647 w 528"/>
              <a:gd name="T41" fmla="*/ 2147483647 h 586"/>
              <a:gd name="T42" fmla="*/ 2147483647 w 528"/>
              <a:gd name="T43" fmla="*/ 2147483647 h 586"/>
              <a:gd name="T44" fmla="*/ 2147483647 w 528"/>
              <a:gd name="T45" fmla="*/ 2147483647 h 586"/>
              <a:gd name="T46" fmla="*/ 2147483647 w 528"/>
              <a:gd name="T47" fmla="*/ 2147483647 h 586"/>
              <a:gd name="T48" fmla="*/ 2147483647 w 528"/>
              <a:gd name="T49" fmla="*/ 2147483647 h 586"/>
              <a:gd name="T50" fmla="*/ 2147483647 w 528"/>
              <a:gd name="T51" fmla="*/ 0 h 586"/>
              <a:gd name="T52" fmla="*/ 2147483647 w 528"/>
              <a:gd name="T53" fmla="*/ 2147483647 h 586"/>
              <a:gd name="T54" fmla="*/ 2147483647 w 528"/>
              <a:gd name="T55" fmla="*/ 2147483647 h 586"/>
              <a:gd name="T56" fmla="*/ 2147483647 w 528"/>
              <a:gd name="T57" fmla="*/ 2147483647 h 586"/>
              <a:gd name="T58" fmla="*/ 2147483647 w 528"/>
              <a:gd name="T59" fmla="*/ 2147483647 h 586"/>
              <a:gd name="T60" fmla="*/ 2147483647 w 528"/>
              <a:gd name="T61" fmla="*/ 2147483647 h 586"/>
              <a:gd name="T62" fmla="*/ 2147483647 w 528"/>
              <a:gd name="T63" fmla="*/ 2147483647 h 586"/>
              <a:gd name="T64" fmla="*/ 2147483647 w 528"/>
              <a:gd name="T65" fmla="*/ 2147483647 h 586"/>
              <a:gd name="T66" fmla="*/ 2147483647 w 528"/>
              <a:gd name="T67" fmla="*/ 2147483647 h 586"/>
              <a:gd name="T68" fmla="*/ 2147483647 w 528"/>
              <a:gd name="T69" fmla="*/ 2147483647 h 586"/>
              <a:gd name="T70" fmla="*/ 2147483647 w 528"/>
              <a:gd name="T71" fmla="*/ 2147483647 h 586"/>
              <a:gd name="T72" fmla="*/ 2147483647 w 528"/>
              <a:gd name="T73" fmla="*/ 2147483647 h 586"/>
              <a:gd name="T74" fmla="*/ 2147483647 w 528"/>
              <a:gd name="T75" fmla="*/ 2147483647 h 586"/>
              <a:gd name="T76" fmla="*/ 2147483647 w 528"/>
              <a:gd name="T77" fmla="*/ 2147483647 h 586"/>
              <a:gd name="T78" fmla="*/ 2147483647 w 528"/>
              <a:gd name="T79" fmla="*/ 2147483647 h 586"/>
              <a:gd name="T80" fmla="*/ 2147483647 w 528"/>
              <a:gd name="T81" fmla="*/ 2147483647 h 586"/>
              <a:gd name="T82" fmla="*/ 2147483647 w 528"/>
              <a:gd name="T83" fmla="*/ 2147483647 h 586"/>
              <a:gd name="T84" fmla="*/ 2147483647 w 528"/>
              <a:gd name="T85" fmla="*/ 2147483647 h 586"/>
              <a:gd name="T86" fmla="*/ 2147483647 w 528"/>
              <a:gd name="T87" fmla="*/ 2147483647 h 586"/>
              <a:gd name="T88" fmla="*/ 2147483647 w 528"/>
              <a:gd name="T89" fmla="*/ 2147483647 h 586"/>
              <a:gd name="T90" fmla="*/ 2147483647 w 528"/>
              <a:gd name="T91" fmla="*/ 2147483647 h 586"/>
              <a:gd name="T92" fmla="*/ 2147483647 w 528"/>
              <a:gd name="T93" fmla="*/ 2147483647 h 586"/>
              <a:gd name="T94" fmla="*/ 2147483647 w 528"/>
              <a:gd name="T95" fmla="*/ 2147483647 h 586"/>
              <a:gd name="T96" fmla="*/ 2147483647 w 528"/>
              <a:gd name="T97" fmla="*/ 2147483647 h 586"/>
              <a:gd name="T98" fmla="*/ 2147483647 w 528"/>
              <a:gd name="T99" fmla="*/ 2147483647 h 586"/>
              <a:gd name="T100" fmla="*/ 2147483647 w 528"/>
              <a:gd name="T101" fmla="*/ 2147483647 h 586"/>
              <a:gd name="T102" fmla="*/ 2147483647 w 528"/>
              <a:gd name="T103" fmla="*/ 2147483647 h 586"/>
              <a:gd name="T104" fmla="*/ 2147483647 w 528"/>
              <a:gd name="T105" fmla="*/ 2147483647 h 586"/>
              <a:gd name="T106" fmla="*/ 2147483647 w 528"/>
              <a:gd name="T107" fmla="*/ 2147483647 h 586"/>
              <a:gd name="T108" fmla="*/ 2147483647 w 528"/>
              <a:gd name="T109" fmla="*/ 2147483647 h 586"/>
              <a:gd name="T110" fmla="*/ 2147483647 w 528"/>
              <a:gd name="T111" fmla="*/ 2147483647 h 586"/>
              <a:gd name="T112" fmla="*/ 2147483647 w 528"/>
              <a:gd name="T113" fmla="*/ 2147483647 h 586"/>
              <a:gd name="T114" fmla="*/ 2147483647 w 528"/>
              <a:gd name="T115" fmla="*/ 2147483647 h 586"/>
              <a:gd name="T116" fmla="*/ 2147483647 w 528"/>
              <a:gd name="T117" fmla="*/ 2147483647 h 586"/>
              <a:gd name="T118" fmla="*/ 2147483647 w 528"/>
              <a:gd name="T119" fmla="*/ 2147483647 h 586"/>
              <a:gd name="T120" fmla="*/ 2147483647 w 528"/>
              <a:gd name="T121" fmla="*/ 2147483647 h 586"/>
              <a:gd name="T122" fmla="*/ 2147483647 w 528"/>
              <a:gd name="T123" fmla="*/ 2147483647 h 586"/>
              <a:gd name="T124" fmla="*/ 0 w 528"/>
              <a:gd name="T125" fmla="*/ 2147483647 h 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8"/>
              <a:gd name="T190" fmla="*/ 0 h 586"/>
              <a:gd name="T191" fmla="*/ 528 w 528"/>
              <a:gd name="T192" fmla="*/ 586 h 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8" h="586">
                <a:moveTo>
                  <a:pt x="0" y="585"/>
                </a:moveTo>
                <a:lnTo>
                  <a:pt x="7" y="552"/>
                </a:lnTo>
                <a:lnTo>
                  <a:pt x="13" y="526"/>
                </a:lnTo>
                <a:lnTo>
                  <a:pt x="20" y="504"/>
                </a:lnTo>
                <a:lnTo>
                  <a:pt x="29" y="477"/>
                </a:lnTo>
                <a:lnTo>
                  <a:pt x="40" y="443"/>
                </a:lnTo>
                <a:lnTo>
                  <a:pt x="53" y="411"/>
                </a:lnTo>
                <a:lnTo>
                  <a:pt x="69" y="379"/>
                </a:lnTo>
                <a:lnTo>
                  <a:pt x="86" y="348"/>
                </a:lnTo>
                <a:lnTo>
                  <a:pt x="102" y="320"/>
                </a:lnTo>
                <a:lnTo>
                  <a:pt x="124" y="285"/>
                </a:lnTo>
                <a:lnTo>
                  <a:pt x="141" y="262"/>
                </a:lnTo>
                <a:lnTo>
                  <a:pt x="165" y="234"/>
                </a:lnTo>
                <a:lnTo>
                  <a:pt x="190" y="203"/>
                </a:lnTo>
                <a:lnTo>
                  <a:pt x="216" y="175"/>
                </a:lnTo>
                <a:lnTo>
                  <a:pt x="235" y="155"/>
                </a:lnTo>
                <a:lnTo>
                  <a:pt x="263" y="135"/>
                </a:lnTo>
                <a:lnTo>
                  <a:pt x="287" y="121"/>
                </a:lnTo>
                <a:lnTo>
                  <a:pt x="311" y="110"/>
                </a:lnTo>
                <a:lnTo>
                  <a:pt x="338" y="102"/>
                </a:lnTo>
                <a:lnTo>
                  <a:pt x="354" y="101"/>
                </a:lnTo>
                <a:lnTo>
                  <a:pt x="372" y="102"/>
                </a:lnTo>
                <a:lnTo>
                  <a:pt x="386" y="105"/>
                </a:lnTo>
                <a:lnTo>
                  <a:pt x="400" y="108"/>
                </a:lnTo>
                <a:lnTo>
                  <a:pt x="412" y="112"/>
                </a:lnTo>
                <a:lnTo>
                  <a:pt x="412" y="0"/>
                </a:lnTo>
                <a:lnTo>
                  <a:pt x="427" y="36"/>
                </a:lnTo>
                <a:lnTo>
                  <a:pt x="441" y="68"/>
                </a:lnTo>
                <a:lnTo>
                  <a:pt x="461" y="110"/>
                </a:lnTo>
                <a:lnTo>
                  <a:pt x="483" y="144"/>
                </a:lnTo>
                <a:lnTo>
                  <a:pt x="502" y="172"/>
                </a:lnTo>
                <a:lnTo>
                  <a:pt x="527" y="197"/>
                </a:lnTo>
                <a:lnTo>
                  <a:pt x="504" y="217"/>
                </a:lnTo>
                <a:lnTo>
                  <a:pt x="480" y="241"/>
                </a:lnTo>
                <a:lnTo>
                  <a:pt x="454" y="271"/>
                </a:lnTo>
                <a:lnTo>
                  <a:pt x="434" y="303"/>
                </a:lnTo>
                <a:lnTo>
                  <a:pt x="423" y="323"/>
                </a:lnTo>
                <a:lnTo>
                  <a:pt x="411" y="355"/>
                </a:lnTo>
                <a:lnTo>
                  <a:pt x="411" y="242"/>
                </a:lnTo>
                <a:lnTo>
                  <a:pt x="386" y="234"/>
                </a:lnTo>
                <a:lnTo>
                  <a:pt x="364" y="232"/>
                </a:lnTo>
                <a:lnTo>
                  <a:pt x="340" y="234"/>
                </a:lnTo>
                <a:lnTo>
                  <a:pt x="315" y="240"/>
                </a:lnTo>
                <a:lnTo>
                  <a:pt x="287" y="252"/>
                </a:lnTo>
                <a:lnTo>
                  <a:pt x="262" y="262"/>
                </a:lnTo>
                <a:lnTo>
                  <a:pt x="227" y="283"/>
                </a:lnTo>
                <a:lnTo>
                  <a:pt x="197" y="306"/>
                </a:lnTo>
                <a:lnTo>
                  <a:pt x="171" y="329"/>
                </a:lnTo>
                <a:lnTo>
                  <a:pt x="145" y="356"/>
                </a:lnTo>
                <a:lnTo>
                  <a:pt x="131" y="370"/>
                </a:lnTo>
                <a:lnTo>
                  <a:pt x="119" y="382"/>
                </a:lnTo>
                <a:lnTo>
                  <a:pt x="108" y="394"/>
                </a:lnTo>
                <a:lnTo>
                  <a:pt x="99" y="407"/>
                </a:lnTo>
                <a:lnTo>
                  <a:pt x="81" y="430"/>
                </a:lnTo>
                <a:lnTo>
                  <a:pt x="69" y="449"/>
                </a:lnTo>
                <a:lnTo>
                  <a:pt x="59" y="464"/>
                </a:lnTo>
                <a:lnTo>
                  <a:pt x="50" y="479"/>
                </a:lnTo>
                <a:lnTo>
                  <a:pt x="41" y="495"/>
                </a:lnTo>
                <a:lnTo>
                  <a:pt x="33" y="509"/>
                </a:lnTo>
                <a:lnTo>
                  <a:pt x="25" y="526"/>
                </a:lnTo>
                <a:lnTo>
                  <a:pt x="16" y="546"/>
                </a:lnTo>
                <a:lnTo>
                  <a:pt x="8" y="565"/>
                </a:lnTo>
                <a:lnTo>
                  <a:pt x="0" y="585"/>
                </a:lnTo>
              </a:path>
            </a:pathLst>
          </a:custGeom>
          <a:solidFill>
            <a:srgbClr val="009900"/>
          </a:solidFill>
          <a:ln w="12700" cap="rnd">
            <a:noFill/>
            <a:round/>
            <a:headEnd/>
            <a:tailEnd/>
          </a:ln>
          <a:scene3d>
            <a:camera prst="orthographicFront">
              <a:rot lat="0" lon="0" rev="5700000"/>
            </a:camera>
            <a:lightRig rig="threePt" dir="t"/>
          </a:scene3d>
        </p:spPr>
        <p:txBody>
          <a:bodyPr/>
          <a:lstStyle/>
          <a:p>
            <a:pPr>
              <a:defRPr/>
            </a:pPr>
            <a:endParaRPr lang="en-US" sz="1600" dirty="0">
              <a:latin typeface="Arial" charset="0"/>
              <a:cs typeface="Arial" charset="0"/>
            </a:endParaRPr>
          </a:p>
        </p:txBody>
      </p:sp>
      <p:sp>
        <p:nvSpPr>
          <p:cNvPr id="131100" name="TextBox 2"/>
          <p:cNvSpPr txBox="1">
            <a:spLocks noChangeArrowheads="1"/>
          </p:cNvSpPr>
          <p:nvPr/>
        </p:nvSpPr>
        <p:spPr bwMode="auto">
          <a:xfrm>
            <a:off x="523875" y="5075238"/>
            <a:ext cx="957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800">
                <a:solidFill>
                  <a:srgbClr val="009900"/>
                </a:solidFill>
              </a:rPr>
              <a:t>Funds</a:t>
            </a:r>
          </a:p>
        </p:txBody>
      </p:sp>
      <p:cxnSp>
        <p:nvCxnSpPr>
          <p:cNvPr id="7" name="Straight Arrow Connector 6"/>
          <p:cNvCxnSpPr/>
          <p:nvPr/>
        </p:nvCxnSpPr>
        <p:spPr>
          <a:xfrm>
            <a:off x="3148013" y="2590800"/>
            <a:ext cx="366712" cy="0"/>
          </a:xfrm>
          <a:prstGeom prst="straightConnector1">
            <a:avLst/>
          </a:prstGeom>
          <a:ln w="38100" cmpd="sng">
            <a:solidFill>
              <a:srgbClr val="345884"/>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8031163" y="4519613"/>
            <a:ext cx="206375" cy="290512"/>
          </a:xfrm>
          <a:prstGeom prst="straightConnector1">
            <a:avLst/>
          </a:prstGeom>
          <a:ln w="38100" cmpd="sng">
            <a:solidFill>
              <a:srgbClr val="345884"/>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363532" y="2853531"/>
            <a:ext cx="365760" cy="0"/>
          </a:xfrm>
          <a:prstGeom prst="straightConnector1">
            <a:avLst/>
          </a:prstGeom>
          <a:ln w="38100" cmpd="sng">
            <a:solidFill>
              <a:srgbClr val="345884"/>
            </a:solidFill>
            <a:headEnd w="lg" len="med"/>
            <a:tailEnd type="triangle" w="lg" len="med"/>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577840" y="5227638"/>
            <a:ext cx="365760" cy="0"/>
          </a:xfrm>
          <a:prstGeom prst="straightConnector1">
            <a:avLst/>
          </a:prstGeom>
          <a:ln w="38100" cmpd="sng">
            <a:solidFill>
              <a:srgbClr val="345884"/>
            </a:solidFill>
            <a:headEnd w="lg" len="med"/>
            <a:tailEnd type="triangle" w="lg" len="med"/>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118100" y="2590800"/>
            <a:ext cx="366713" cy="0"/>
          </a:xfrm>
          <a:prstGeom prst="straightConnector1">
            <a:avLst/>
          </a:prstGeom>
          <a:ln w="38100" cmpd="sng">
            <a:solidFill>
              <a:srgbClr val="345884"/>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955140" y="5181600"/>
            <a:ext cx="365760" cy="0"/>
          </a:xfrm>
          <a:prstGeom prst="straightConnector1">
            <a:avLst/>
          </a:prstGeom>
          <a:ln w="38100" cmpd="sng">
            <a:solidFill>
              <a:srgbClr val="345884"/>
            </a:solidFill>
            <a:headEnd w="lg" len="med"/>
            <a:tailEnd type="triangle" w="lg" len="med"/>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547702" y="5181600"/>
            <a:ext cx="365760" cy="0"/>
          </a:xfrm>
          <a:prstGeom prst="straightConnector1">
            <a:avLst/>
          </a:prstGeom>
          <a:ln w="38100" cmpd="sng">
            <a:solidFill>
              <a:srgbClr val="345884"/>
            </a:solidFill>
            <a:headEnd w="lg" len="med"/>
            <a:tailEnd type="triangle" w="lg" len="med"/>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auto">
          <a:xfrm>
            <a:off x="722313" y="2362200"/>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gn="ctr" rtl="0" eaLnBrk="0" fontAlgn="base" hangingPunct="0">
              <a:lnSpc>
                <a:spcPct val="90000"/>
              </a:lnSpc>
              <a:spcBef>
                <a:spcPct val="0"/>
              </a:spcBef>
              <a:spcAft>
                <a:spcPct val="0"/>
              </a:spcAft>
              <a:defRPr sz="30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a:lstStyle>
          <a:p>
            <a:pPr algn="l">
              <a:defRPr/>
            </a:pPr>
            <a:endParaRPr lang="en-US" sz="4000" b="0" dirty="0">
              <a:latin typeface="Garamond" panose="02020404030301010803" pitchFamily="18" charset="0"/>
            </a:endParaRPr>
          </a:p>
          <a:p>
            <a:pPr algn="l">
              <a:defRPr/>
            </a:pPr>
            <a:endParaRPr lang="en-US" sz="4000" b="0" dirty="0">
              <a:latin typeface="Garamond" panose="02020404030301010803" pitchFamily="18" charset="0"/>
            </a:endParaRPr>
          </a:p>
          <a:p>
            <a:pPr algn="l">
              <a:defRPr/>
            </a:pPr>
            <a:endParaRPr lang="en-US" sz="4000" b="0" dirty="0">
              <a:latin typeface="Garamond" panose="02020404030301010803" pitchFamily="18" charset="0"/>
            </a:endParaRPr>
          </a:p>
          <a:p>
            <a:pPr algn="l">
              <a:defRPr/>
            </a:pPr>
            <a:r>
              <a:rPr lang="en-US" sz="4000" dirty="0">
                <a:latin typeface="Garamond" panose="02020404030301010803" pitchFamily="18" charset="0"/>
              </a:rPr>
              <a:t>Funding opportunities</a:t>
            </a:r>
          </a:p>
        </p:txBody>
      </p:sp>
      <p:sp>
        <p:nvSpPr>
          <p:cNvPr id="139267" name="Text Placeholder 6"/>
          <p:cNvSpPr txBox="1">
            <a:spLocks/>
          </p:cNvSpPr>
          <p:nvPr/>
        </p:nvSpPr>
        <p:spPr bwMode="auto">
          <a:xfrm>
            <a:off x="722313" y="4587875"/>
            <a:ext cx="777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buFont typeface="Arial" panose="020B0604020202020204" pitchFamily="34" charset="0"/>
              <a:buNone/>
            </a:pPr>
            <a:r>
              <a:rPr lang="en-US" altLang="en-US" b="0">
                <a:solidFill>
                  <a:srgbClr val="345884"/>
                </a:solidFill>
              </a:rPr>
              <a:t>What are your options?</a:t>
            </a:r>
          </a:p>
        </p:txBody>
      </p:sp>
      <p:cxnSp>
        <p:nvCxnSpPr>
          <p:cNvPr id="3" name="Straight Connector 2"/>
          <p:cNvCxnSpPr/>
          <p:nvPr/>
        </p:nvCxnSpPr>
        <p:spPr>
          <a:xfrm>
            <a:off x="722313" y="4495800"/>
            <a:ext cx="7772400" cy="0"/>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Placeholder 5" descr="Graphic - person looking down the road at different paths to take for research project, small business, trianing, and center grants"/>
          <p:cNvPicPr>
            <a:picLocks noGrp="1" noChangeAspect="1"/>
          </p:cNvPicPr>
          <p:nvPr>
            <p:ph type="pic" idx="4294967295"/>
          </p:nvPr>
        </p:nvPicPr>
        <p:blipFill>
          <a:blip r:embed="rId3">
            <a:extLst>
              <a:ext uri="{28A0092B-C50C-407E-A947-70E740481C1C}">
                <a14:useLocalDpi xmlns:a14="http://schemas.microsoft.com/office/drawing/2010/main" val="0"/>
              </a:ext>
            </a:extLst>
          </a:blip>
          <a:srcRect/>
          <a:stretch>
            <a:fillRect/>
          </a:stretch>
        </p:blipFill>
        <p:spPr>
          <a:xfrm>
            <a:off x="0" y="228600"/>
            <a:ext cx="8534400" cy="4343400"/>
          </a:xfrm>
        </p:spPr>
      </p:pic>
      <p:grpSp>
        <p:nvGrpSpPr>
          <p:cNvPr id="135171" name="Group 1" descr="Graphic - person looking down the road at different paths to take for research project, small business, trianing, and center grants"/>
          <p:cNvGrpSpPr>
            <a:grpSpLocks/>
          </p:cNvGrpSpPr>
          <p:nvPr/>
        </p:nvGrpSpPr>
        <p:grpSpPr bwMode="auto">
          <a:xfrm>
            <a:off x="3276600" y="304800"/>
            <a:ext cx="5715000" cy="1973263"/>
            <a:chOff x="3276600" y="304800"/>
            <a:chExt cx="5715000" cy="1973997"/>
          </a:xfrm>
        </p:grpSpPr>
        <p:sp>
          <p:nvSpPr>
            <p:cNvPr id="7" name="TextBox 6"/>
            <p:cNvSpPr txBox="1"/>
            <p:nvPr/>
          </p:nvSpPr>
          <p:spPr>
            <a:xfrm>
              <a:off x="3276600" y="381000"/>
              <a:ext cx="1295400" cy="646331"/>
            </a:xfrm>
            <a:prstGeom prst="rect">
              <a:avLst/>
            </a:prstGeom>
            <a:solidFill>
              <a:srgbClr val="FFC000"/>
            </a:solidFill>
            <a:effectLst>
              <a:innerShdw blurRad="63500" dist="50800" dir="8100000">
                <a:prstClr val="black">
                  <a:alpha val="50000"/>
                </a:prstClr>
              </a:inn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en-US" sz="1800" b="0" dirty="0">
                  <a:solidFill>
                    <a:srgbClr val="000000"/>
                  </a:solidFill>
                </a:rPr>
                <a:t>Research  Projects </a:t>
              </a:r>
            </a:p>
          </p:txBody>
        </p:sp>
        <p:sp>
          <p:nvSpPr>
            <p:cNvPr id="9" name="TextBox 8"/>
            <p:cNvSpPr txBox="1"/>
            <p:nvPr/>
          </p:nvSpPr>
          <p:spPr>
            <a:xfrm>
              <a:off x="4953000" y="304800"/>
              <a:ext cx="1143000" cy="646331"/>
            </a:xfrm>
            <a:prstGeom prst="rect">
              <a:avLst/>
            </a:prstGeom>
            <a:solidFill>
              <a:srgbClr val="FFC000"/>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en-US" sz="1800" b="0" dirty="0">
                  <a:solidFill>
                    <a:srgbClr val="000000"/>
                  </a:solidFill>
                </a:rPr>
                <a:t>Small Business</a:t>
              </a:r>
            </a:p>
          </p:txBody>
        </p:sp>
        <p:sp>
          <p:nvSpPr>
            <p:cNvPr id="11" name="TextBox 10"/>
            <p:cNvSpPr txBox="1"/>
            <p:nvPr/>
          </p:nvSpPr>
          <p:spPr>
            <a:xfrm>
              <a:off x="6553200" y="381000"/>
              <a:ext cx="1638300" cy="923330"/>
            </a:xfrm>
            <a:prstGeom prst="rect">
              <a:avLst/>
            </a:prstGeom>
            <a:solidFill>
              <a:srgbClr val="FFC000"/>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en-US" sz="1800" b="0" dirty="0">
                  <a:solidFill>
                    <a:srgbClr val="000000"/>
                  </a:solidFill>
                </a:rPr>
                <a:t>Training &amp; Career Development</a:t>
              </a:r>
            </a:p>
          </p:txBody>
        </p:sp>
        <p:sp>
          <p:nvSpPr>
            <p:cNvPr id="8" name="TextBox 7"/>
            <p:cNvSpPr txBox="1"/>
            <p:nvPr/>
          </p:nvSpPr>
          <p:spPr>
            <a:xfrm>
              <a:off x="7772400" y="1632466"/>
              <a:ext cx="1219200" cy="646331"/>
            </a:xfrm>
            <a:prstGeom prst="rect">
              <a:avLst/>
            </a:prstGeom>
            <a:solidFill>
              <a:srgbClr val="FFC000"/>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en-US" sz="1800" b="0" dirty="0">
                  <a:solidFill>
                    <a:srgbClr val="000000"/>
                  </a:solidFill>
                </a:rPr>
                <a:t>Research Centers</a:t>
              </a:r>
            </a:p>
          </p:txBody>
        </p:sp>
      </p:grpSp>
      <p:pic>
        <p:nvPicPr>
          <p:cNvPr id="12" name="Picture 11" descr="&quot;&quot;"/>
          <p:cNvPicPr>
            <a:picLocks noChangeAspect="1"/>
          </p:cNvPicPr>
          <p:nvPr/>
        </p:nvPicPr>
        <p:blipFill>
          <a:blip r:embed="rId4" cstate="print"/>
          <a:stretch>
            <a:fillRect/>
          </a:stretch>
        </p:blipFill>
        <p:spPr>
          <a:xfrm>
            <a:off x="32657" y="5591366"/>
            <a:ext cx="1905000" cy="1266634"/>
          </a:xfrm>
          <a:prstGeom prst="rect">
            <a:avLst/>
          </a:prstGeom>
          <a:effectLst>
            <a:softEdge rad="317500"/>
          </a:effectLst>
        </p:spPr>
      </p:pic>
      <p:sp>
        <p:nvSpPr>
          <p:cNvPr id="10" name="Title 5"/>
          <p:cNvSpPr txBox="1">
            <a:spLocks/>
          </p:cNvSpPr>
          <p:nvPr/>
        </p:nvSpPr>
        <p:spPr bwMode="auto">
          <a:xfrm>
            <a:off x="723900" y="4572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91440"/>
          <a:lstStyle>
            <a:lvl1pPr algn="ctr" rtl="0" eaLnBrk="0" fontAlgn="base" hangingPunct="0">
              <a:lnSpc>
                <a:spcPct val="90000"/>
              </a:lnSpc>
              <a:spcBef>
                <a:spcPct val="0"/>
              </a:spcBef>
              <a:spcAft>
                <a:spcPct val="0"/>
              </a:spcAft>
              <a:defRPr sz="30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a:lstStyle>
          <a:p>
            <a:pPr algn="l">
              <a:defRPr/>
            </a:pPr>
            <a:r>
              <a:rPr lang="en-US" sz="3200" dirty="0">
                <a:solidFill>
                  <a:schemeClr val="tx2">
                    <a:tint val="100000"/>
                    <a:shade val="90000"/>
                    <a:satMod val="250000"/>
                    <a:alpha val="100000"/>
                  </a:schemeClr>
                </a:solidFill>
                <a:latin typeface="Garamond" panose="02020404030301010803" pitchFamily="18" charset="0"/>
              </a:rPr>
              <a:t>What’s the Right Type of Grant for My Idea (and Me)?</a:t>
            </a:r>
            <a:endParaRPr lang="en-US" sz="3200" dirty="0">
              <a:latin typeface="Garamond" panose="02020404030301010803" pitchFamily="18"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Line 2"/>
          <p:cNvSpPr>
            <a:spLocks noChangeShapeType="1"/>
          </p:cNvSpPr>
          <p:nvPr/>
        </p:nvSpPr>
        <p:spPr bwMode="auto">
          <a:xfrm>
            <a:off x="3048000" y="16764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75" name="Line 3"/>
          <p:cNvSpPr>
            <a:spLocks noChangeShapeType="1"/>
          </p:cNvSpPr>
          <p:nvPr/>
        </p:nvSpPr>
        <p:spPr bwMode="auto">
          <a:xfrm>
            <a:off x="3048000" y="19812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76" name="Line 4"/>
          <p:cNvSpPr>
            <a:spLocks noChangeShapeType="1"/>
          </p:cNvSpPr>
          <p:nvPr/>
        </p:nvSpPr>
        <p:spPr bwMode="auto">
          <a:xfrm>
            <a:off x="3048000" y="22860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77" name="Line 5"/>
          <p:cNvSpPr>
            <a:spLocks noChangeShapeType="1"/>
          </p:cNvSpPr>
          <p:nvPr/>
        </p:nvSpPr>
        <p:spPr bwMode="auto">
          <a:xfrm>
            <a:off x="3048000" y="25908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0" name="Line 8"/>
          <p:cNvSpPr>
            <a:spLocks noChangeShapeType="1"/>
          </p:cNvSpPr>
          <p:nvPr/>
        </p:nvSpPr>
        <p:spPr bwMode="auto">
          <a:xfrm>
            <a:off x="3048000" y="28956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1" name="Line 9"/>
          <p:cNvSpPr>
            <a:spLocks noChangeShapeType="1"/>
          </p:cNvSpPr>
          <p:nvPr/>
        </p:nvSpPr>
        <p:spPr bwMode="auto">
          <a:xfrm>
            <a:off x="3048000" y="32004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2" name="Line 10"/>
          <p:cNvSpPr>
            <a:spLocks noChangeShapeType="1"/>
          </p:cNvSpPr>
          <p:nvPr/>
        </p:nvSpPr>
        <p:spPr bwMode="auto">
          <a:xfrm>
            <a:off x="3048000" y="38100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5" name="Line 13"/>
          <p:cNvSpPr>
            <a:spLocks noChangeShapeType="1"/>
          </p:cNvSpPr>
          <p:nvPr/>
        </p:nvSpPr>
        <p:spPr bwMode="auto">
          <a:xfrm>
            <a:off x="3048000" y="41148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6" name="Line 14"/>
          <p:cNvSpPr>
            <a:spLocks noChangeShapeType="1"/>
          </p:cNvSpPr>
          <p:nvPr/>
        </p:nvSpPr>
        <p:spPr bwMode="auto">
          <a:xfrm>
            <a:off x="3048000" y="44196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7" name="Line 15"/>
          <p:cNvSpPr>
            <a:spLocks noChangeShapeType="1"/>
          </p:cNvSpPr>
          <p:nvPr/>
        </p:nvSpPr>
        <p:spPr bwMode="auto">
          <a:xfrm>
            <a:off x="3048000" y="47244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8" name="Line 16"/>
          <p:cNvSpPr>
            <a:spLocks noChangeShapeType="1"/>
          </p:cNvSpPr>
          <p:nvPr/>
        </p:nvSpPr>
        <p:spPr bwMode="auto">
          <a:xfrm>
            <a:off x="3048000" y="50292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9" name="Line 17"/>
          <p:cNvSpPr>
            <a:spLocks noChangeShapeType="1"/>
          </p:cNvSpPr>
          <p:nvPr/>
        </p:nvSpPr>
        <p:spPr bwMode="auto">
          <a:xfrm>
            <a:off x="3048000" y="53340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90" name="Line 18"/>
          <p:cNvSpPr>
            <a:spLocks noChangeShapeType="1"/>
          </p:cNvSpPr>
          <p:nvPr/>
        </p:nvSpPr>
        <p:spPr bwMode="auto">
          <a:xfrm>
            <a:off x="3048000" y="35052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91" name="Line 19"/>
          <p:cNvSpPr>
            <a:spLocks noChangeShapeType="1"/>
          </p:cNvSpPr>
          <p:nvPr/>
        </p:nvSpPr>
        <p:spPr bwMode="auto">
          <a:xfrm>
            <a:off x="3048000" y="56388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92" name="Line 20"/>
          <p:cNvSpPr>
            <a:spLocks noChangeShapeType="1"/>
          </p:cNvSpPr>
          <p:nvPr/>
        </p:nvSpPr>
        <p:spPr bwMode="auto">
          <a:xfrm>
            <a:off x="3048000" y="59436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93" name="Line 21"/>
          <p:cNvSpPr>
            <a:spLocks noChangeShapeType="1"/>
          </p:cNvSpPr>
          <p:nvPr/>
        </p:nvSpPr>
        <p:spPr bwMode="auto">
          <a:xfrm>
            <a:off x="3048000" y="62484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502" name="Line 30"/>
          <p:cNvSpPr>
            <a:spLocks noChangeShapeType="1"/>
          </p:cNvSpPr>
          <p:nvPr/>
        </p:nvSpPr>
        <p:spPr bwMode="auto">
          <a:xfrm flipH="1">
            <a:off x="1625600" y="2971800"/>
            <a:ext cx="1490663"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503" name="Line 31"/>
          <p:cNvSpPr>
            <a:spLocks noChangeShapeType="1"/>
          </p:cNvSpPr>
          <p:nvPr/>
        </p:nvSpPr>
        <p:spPr bwMode="auto">
          <a:xfrm flipH="1">
            <a:off x="1625600" y="4114800"/>
            <a:ext cx="1490663"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518" name="Rectangle 46"/>
          <p:cNvSpPr>
            <a:spLocks noGrp="1" noChangeArrowheads="1"/>
          </p:cNvSpPr>
          <p:nvPr>
            <p:ph type="title"/>
          </p:nvPr>
        </p:nvSpPr>
        <p:spPr>
          <a:xfrm>
            <a:off x="514350" y="304800"/>
            <a:ext cx="8116888" cy="1143000"/>
          </a:xfrm>
        </p:spPr>
        <p:txBody>
          <a:bodyPr rtlCol="0">
            <a:normAutofit/>
          </a:bodyPr>
          <a:lstStyle/>
          <a:p>
            <a:pPr eaLnBrk="1" fontAlgn="auto" hangingPunct="1">
              <a:spcAft>
                <a:spcPts val="0"/>
              </a:spcAft>
              <a:defRPr/>
            </a:pPr>
            <a:r>
              <a:rPr lang="en-US" sz="3200" b="1" dirty="0">
                <a:effectLst>
                  <a:outerShdw blurRad="38100" dist="38100" dir="2700000" algn="tl">
                    <a:srgbClr val="000000">
                      <a:alpha val="43137"/>
                    </a:srgbClr>
                  </a:outerShdw>
                </a:effectLst>
                <a:latin typeface="Garamond" panose="02020404030301010803" pitchFamily="18" charset="0"/>
              </a:rPr>
              <a:t>Research Training and Career Development Timeframe</a:t>
            </a:r>
          </a:p>
        </p:txBody>
      </p:sp>
      <p:sp>
        <p:nvSpPr>
          <p:cNvPr id="361524" name="Line 52"/>
          <p:cNvSpPr>
            <a:spLocks noChangeShapeType="1"/>
          </p:cNvSpPr>
          <p:nvPr/>
        </p:nvSpPr>
        <p:spPr bwMode="auto">
          <a:xfrm flipH="1">
            <a:off x="1600200" y="2133600"/>
            <a:ext cx="1490663"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58" name="Line 2"/>
          <p:cNvSpPr>
            <a:spLocks noChangeShapeType="1"/>
          </p:cNvSpPr>
          <p:nvPr/>
        </p:nvSpPr>
        <p:spPr bwMode="auto">
          <a:xfrm>
            <a:off x="3048000" y="21113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59" name="Line 3"/>
          <p:cNvSpPr>
            <a:spLocks noChangeShapeType="1"/>
          </p:cNvSpPr>
          <p:nvPr/>
        </p:nvSpPr>
        <p:spPr bwMode="auto">
          <a:xfrm>
            <a:off x="3048000" y="24161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0" name="Line 4"/>
          <p:cNvSpPr>
            <a:spLocks noChangeShapeType="1"/>
          </p:cNvSpPr>
          <p:nvPr/>
        </p:nvSpPr>
        <p:spPr bwMode="auto">
          <a:xfrm>
            <a:off x="3048000" y="27209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1" name="Line 5"/>
          <p:cNvSpPr>
            <a:spLocks noChangeShapeType="1"/>
          </p:cNvSpPr>
          <p:nvPr/>
        </p:nvSpPr>
        <p:spPr bwMode="auto">
          <a:xfrm>
            <a:off x="3048000" y="30257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2" name="Line 6"/>
          <p:cNvSpPr>
            <a:spLocks noChangeShapeType="1"/>
          </p:cNvSpPr>
          <p:nvPr/>
        </p:nvSpPr>
        <p:spPr bwMode="auto">
          <a:xfrm flipH="1">
            <a:off x="4225925" y="31527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3" name="Text Box 7"/>
          <p:cNvSpPr txBox="1">
            <a:spLocks noChangeArrowheads="1"/>
          </p:cNvSpPr>
          <p:nvPr/>
        </p:nvSpPr>
        <p:spPr bwMode="auto">
          <a:xfrm>
            <a:off x="4324350" y="3094038"/>
            <a:ext cx="3470275" cy="396875"/>
          </a:xfrm>
          <a:prstGeom prst="rect">
            <a:avLst/>
          </a:prstGeom>
          <a:noFill/>
          <a:ln w="9525">
            <a:noFill/>
            <a:miter lim="800000"/>
            <a:headEnd/>
            <a:tailEnd/>
          </a:ln>
        </p:spPr>
        <p:txBody>
          <a:bodyPr wrap="none">
            <a:spAutoFit/>
          </a:bodyPr>
          <a:lstStyle/>
          <a:p>
            <a:pPr indent="111125" fontAlgn="auto">
              <a:lnSpc>
                <a:spcPct val="80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Predoctoral Individual NRSA (F31)</a:t>
            </a:r>
          </a:p>
          <a:p>
            <a:pPr indent="111125" fontAlgn="auto">
              <a:lnSpc>
                <a:spcPct val="80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Predoctoral Individual MD/PhD NRSA (F30)</a:t>
            </a:r>
          </a:p>
        </p:txBody>
      </p:sp>
      <p:sp>
        <p:nvSpPr>
          <p:cNvPr id="64" name="Line 8"/>
          <p:cNvSpPr>
            <a:spLocks noChangeShapeType="1"/>
          </p:cNvSpPr>
          <p:nvPr/>
        </p:nvSpPr>
        <p:spPr bwMode="auto">
          <a:xfrm>
            <a:off x="3048000" y="33305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5" name="Line 9"/>
          <p:cNvSpPr>
            <a:spLocks noChangeShapeType="1"/>
          </p:cNvSpPr>
          <p:nvPr/>
        </p:nvSpPr>
        <p:spPr bwMode="auto">
          <a:xfrm>
            <a:off x="3048000" y="36353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6" name="Line 10"/>
          <p:cNvSpPr>
            <a:spLocks noChangeShapeType="1"/>
          </p:cNvSpPr>
          <p:nvPr/>
        </p:nvSpPr>
        <p:spPr bwMode="auto">
          <a:xfrm>
            <a:off x="3048000" y="42449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7" name="Line 11"/>
          <p:cNvSpPr>
            <a:spLocks noChangeShapeType="1"/>
          </p:cNvSpPr>
          <p:nvPr/>
        </p:nvSpPr>
        <p:spPr bwMode="auto">
          <a:xfrm flipH="1">
            <a:off x="4225925" y="3562350"/>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8" name="Text Box 12"/>
          <p:cNvSpPr txBox="1">
            <a:spLocks noChangeArrowheads="1"/>
          </p:cNvSpPr>
          <p:nvPr/>
        </p:nvSpPr>
        <p:spPr bwMode="auto">
          <a:xfrm>
            <a:off x="4457700" y="3414713"/>
            <a:ext cx="3619500" cy="646112"/>
          </a:xfrm>
          <a:prstGeom prst="rect">
            <a:avLst/>
          </a:prstGeom>
          <a:noFill/>
          <a:ln w="9525">
            <a:noFill/>
            <a:miter lim="800000"/>
            <a:headEnd/>
            <a:tailEnd/>
          </a:ln>
        </p:spPr>
        <p:txBody>
          <a:bodyPr>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Postdoctoral Institutional Training (T32)</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Postdoctoral Individual NRSA (F32)</a:t>
            </a:r>
          </a:p>
          <a:p>
            <a:pPr fontAlgn="auto">
              <a:spcBef>
                <a:spcPts val="0"/>
              </a:spcBef>
              <a:spcAft>
                <a:spcPts val="0"/>
              </a:spcAft>
              <a:defRPr/>
            </a:pPr>
            <a:endParaRPr lang="en-US" sz="1200" dirty="0">
              <a:solidFill>
                <a:srgbClr val="003366"/>
              </a:solidFill>
              <a:effectLst>
                <a:outerShdw blurRad="38100" dist="38100" dir="2700000" algn="tl">
                  <a:srgbClr val="000000">
                    <a:alpha val="43137"/>
                  </a:srgbClr>
                </a:outerShdw>
              </a:effectLst>
              <a:latin typeface="Lucida Sans Unicode" pitchFamily="34" charset="0"/>
              <a:cs typeface="+mn-cs"/>
            </a:endParaRPr>
          </a:p>
        </p:txBody>
      </p:sp>
      <p:sp>
        <p:nvSpPr>
          <p:cNvPr id="69" name="Line 13"/>
          <p:cNvSpPr>
            <a:spLocks noChangeShapeType="1"/>
          </p:cNvSpPr>
          <p:nvPr/>
        </p:nvSpPr>
        <p:spPr bwMode="auto">
          <a:xfrm>
            <a:off x="3048000" y="45497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0" name="Line 14"/>
          <p:cNvSpPr>
            <a:spLocks noChangeShapeType="1"/>
          </p:cNvSpPr>
          <p:nvPr/>
        </p:nvSpPr>
        <p:spPr bwMode="auto">
          <a:xfrm>
            <a:off x="3048000" y="48545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1" name="Line 15"/>
          <p:cNvSpPr>
            <a:spLocks noChangeShapeType="1"/>
          </p:cNvSpPr>
          <p:nvPr/>
        </p:nvSpPr>
        <p:spPr bwMode="auto">
          <a:xfrm>
            <a:off x="3048000" y="51593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2" name="Line 16"/>
          <p:cNvSpPr>
            <a:spLocks noChangeShapeType="1"/>
          </p:cNvSpPr>
          <p:nvPr/>
        </p:nvSpPr>
        <p:spPr bwMode="auto">
          <a:xfrm>
            <a:off x="3048000" y="54641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3" name="Line 17"/>
          <p:cNvSpPr>
            <a:spLocks noChangeShapeType="1"/>
          </p:cNvSpPr>
          <p:nvPr/>
        </p:nvSpPr>
        <p:spPr bwMode="auto">
          <a:xfrm>
            <a:off x="3048000" y="57689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4" name="Line 18"/>
          <p:cNvSpPr>
            <a:spLocks noChangeShapeType="1"/>
          </p:cNvSpPr>
          <p:nvPr/>
        </p:nvSpPr>
        <p:spPr bwMode="auto">
          <a:xfrm>
            <a:off x="3048000" y="39401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5" name="Line 19"/>
          <p:cNvSpPr>
            <a:spLocks noChangeShapeType="1"/>
          </p:cNvSpPr>
          <p:nvPr/>
        </p:nvSpPr>
        <p:spPr bwMode="auto">
          <a:xfrm>
            <a:off x="3048000" y="60737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6" name="Line 20"/>
          <p:cNvSpPr>
            <a:spLocks noChangeShapeType="1"/>
          </p:cNvSpPr>
          <p:nvPr/>
        </p:nvSpPr>
        <p:spPr bwMode="auto">
          <a:xfrm>
            <a:off x="3048000" y="63785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7" name="Line 21"/>
          <p:cNvSpPr>
            <a:spLocks noChangeShapeType="1"/>
          </p:cNvSpPr>
          <p:nvPr/>
        </p:nvSpPr>
        <p:spPr bwMode="auto">
          <a:xfrm>
            <a:off x="3048000" y="66833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8" name="Text Box 22"/>
          <p:cNvSpPr txBox="1">
            <a:spLocks noChangeArrowheads="1"/>
          </p:cNvSpPr>
          <p:nvPr/>
        </p:nvSpPr>
        <p:spPr bwMode="auto">
          <a:xfrm>
            <a:off x="533400" y="4830763"/>
            <a:ext cx="1676400" cy="27463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Small Grant (R03)</a:t>
            </a:r>
            <a:r>
              <a:rPr lang="en-US" sz="1200" dirty="0">
                <a:solidFill>
                  <a:srgbClr val="003366"/>
                </a:solidFill>
                <a:effectLst>
                  <a:outerShdw blurRad="38100" dist="38100" dir="2700000" algn="tl">
                    <a:srgbClr val="C0C0C0"/>
                  </a:outerShdw>
                </a:effectLst>
                <a:latin typeface="Lucida Sans Unicode" pitchFamily="34" charset="0"/>
                <a:cs typeface="+mn-cs"/>
              </a:rPr>
              <a:t> </a:t>
            </a:r>
            <a:endParaRPr lang="en-US" sz="1400" dirty="0">
              <a:solidFill>
                <a:srgbClr val="003366"/>
              </a:solidFill>
              <a:effectLst>
                <a:outerShdw blurRad="38100" dist="38100" dir="2700000" algn="tl">
                  <a:srgbClr val="C0C0C0"/>
                </a:outerShdw>
              </a:effectLst>
              <a:latin typeface="Lucida Sans Unicode" pitchFamily="34" charset="0"/>
              <a:cs typeface="+mn-cs"/>
            </a:endParaRPr>
          </a:p>
        </p:txBody>
      </p:sp>
      <p:sp>
        <p:nvSpPr>
          <p:cNvPr id="79" name="Text Box 23"/>
          <p:cNvSpPr txBox="1">
            <a:spLocks noChangeArrowheads="1"/>
          </p:cNvSpPr>
          <p:nvPr/>
        </p:nvSpPr>
        <p:spPr bwMode="auto">
          <a:xfrm>
            <a:off x="533400" y="5791200"/>
            <a:ext cx="1752600" cy="457200"/>
          </a:xfrm>
          <a:prstGeom prst="rect">
            <a:avLst/>
          </a:prstGeom>
          <a:noFill/>
          <a:ln w="9525">
            <a:noFill/>
            <a:miter lim="800000"/>
            <a:headEnd/>
            <a:tailEnd/>
          </a:ln>
        </p:spPr>
        <p:txBody>
          <a:bodyPr>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Research Project Grant (R01)</a:t>
            </a:r>
            <a:endParaRPr lang="en-US" sz="2400" dirty="0">
              <a:solidFill>
                <a:srgbClr val="003366"/>
              </a:solidFill>
              <a:effectLst>
                <a:outerShdw blurRad="38100" dist="38100" dir="2700000" algn="tl">
                  <a:srgbClr val="000000">
                    <a:alpha val="43137"/>
                  </a:srgbClr>
                </a:outerShdw>
              </a:effectLst>
              <a:latin typeface="Times New Roman" pitchFamily="18" charset="0"/>
              <a:cs typeface="+mn-cs"/>
            </a:endParaRPr>
          </a:p>
        </p:txBody>
      </p:sp>
      <p:sp>
        <p:nvSpPr>
          <p:cNvPr id="81" name="Text Box 25"/>
          <p:cNvSpPr txBox="1">
            <a:spLocks noChangeArrowheads="1"/>
          </p:cNvSpPr>
          <p:nvPr/>
        </p:nvSpPr>
        <p:spPr bwMode="auto">
          <a:xfrm>
            <a:off x="4419600" y="6454775"/>
            <a:ext cx="2505075" cy="3063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dirty="0">
                <a:solidFill>
                  <a:srgbClr val="003366"/>
                </a:solidFill>
                <a:effectLst>
                  <a:outerShdw blurRad="38100" dist="38100" dir="2700000" algn="tl">
                    <a:srgbClr val="C0C0C0"/>
                  </a:outerShdw>
                </a:effectLst>
                <a:latin typeface="Lucida Sans Unicode" pitchFamily="34" charset="0"/>
                <a:cs typeface="+mn-cs"/>
              </a:rPr>
              <a:t>  </a:t>
            </a: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Senior Scientist Award (K05</a:t>
            </a:r>
            <a:r>
              <a:rPr lang="en-US" sz="1400" dirty="0">
                <a:solidFill>
                  <a:srgbClr val="003366"/>
                </a:solidFill>
                <a:effectLst>
                  <a:outerShdw blurRad="38100" dist="38100" dir="2700000" algn="tl">
                    <a:srgbClr val="C0C0C0"/>
                  </a:outerShdw>
                </a:effectLst>
                <a:latin typeface="Lucida Sans Unicode" pitchFamily="34" charset="0"/>
                <a:cs typeface="+mn-cs"/>
              </a:rPr>
              <a:t>)  </a:t>
            </a:r>
          </a:p>
        </p:txBody>
      </p:sp>
      <p:sp>
        <p:nvSpPr>
          <p:cNvPr id="82" name="Line 26"/>
          <p:cNvSpPr>
            <a:spLocks noChangeShapeType="1"/>
          </p:cNvSpPr>
          <p:nvPr/>
        </p:nvSpPr>
        <p:spPr bwMode="auto">
          <a:xfrm flipH="1">
            <a:off x="4225925" y="59213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83" name="Text Box 27"/>
          <p:cNvSpPr txBox="1">
            <a:spLocks noChangeArrowheads="1"/>
          </p:cNvSpPr>
          <p:nvPr/>
        </p:nvSpPr>
        <p:spPr bwMode="auto">
          <a:xfrm>
            <a:off x="2514600" y="1557338"/>
            <a:ext cx="1677988" cy="369887"/>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800" dirty="0">
                <a:solidFill>
                  <a:srgbClr val="CC0000"/>
                </a:solidFill>
                <a:effectLst>
                  <a:outerShdw blurRad="38100" dist="38100" dir="2700000" algn="tl">
                    <a:srgbClr val="C0C0C0"/>
                  </a:outerShdw>
                </a:effectLst>
                <a:latin typeface="+mn-lt"/>
                <a:cs typeface="+mn-cs"/>
              </a:rPr>
              <a:t>Career Stage</a:t>
            </a:r>
          </a:p>
        </p:txBody>
      </p:sp>
      <p:sp>
        <p:nvSpPr>
          <p:cNvPr id="84" name="Text Box 28"/>
          <p:cNvSpPr txBox="1">
            <a:spLocks noChangeArrowheads="1"/>
          </p:cNvSpPr>
          <p:nvPr/>
        </p:nvSpPr>
        <p:spPr bwMode="auto">
          <a:xfrm>
            <a:off x="4351338" y="1547813"/>
            <a:ext cx="3711575" cy="36988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dirty="0">
                <a:solidFill>
                  <a:srgbClr val="CC0000"/>
                </a:solidFill>
                <a:effectLst>
                  <a:outerShdw blurRad="38100" dist="38100" dir="2700000" algn="tl">
                    <a:srgbClr val="C0C0C0"/>
                  </a:outerShdw>
                </a:effectLst>
                <a:latin typeface="+mn-lt"/>
                <a:cs typeface="+mn-cs"/>
              </a:rPr>
              <a:t>‘Formal’ Training/Career Awards</a:t>
            </a:r>
          </a:p>
        </p:txBody>
      </p:sp>
      <p:sp>
        <p:nvSpPr>
          <p:cNvPr id="85" name="Rectangle 29"/>
          <p:cNvSpPr>
            <a:spLocks noChangeArrowheads="1"/>
          </p:cNvSpPr>
          <p:nvPr/>
        </p:nvSpPr>
        <p:spPr bwMode="auto">
          <a:xfrm>
            <a:off x="2692400" y="2035175"/>
            <a:ext cx="1422400" cy="4724400"/>
          </a:xfrm>
          <a:prstGeom prst="rect">
            <a:avLst/>
          </a:prstGeom>
          <a:gradFill rotWithShape="0">
            <a:gsLst>
              <a:gs pos="0">
                <a:srgbClr val="FFF200"/>
              </a:gs>
              <a:gs pos="45000">
                <a:srgbClr val="FF7A00"/>
              </a:gs>
              <a:gs pos="70000">
                <a:srgbClr val="FF0300"/>
              </a:gs>
              <a:gs pos="100000">
                <a:srgbClr val="4D0808"/>
              </a:gs>
            </a:gsLst>
            <a:lin ang="5400000" scaled="1"/>
          </a:gradFill>
          <a:ln w="57150">
            <a:solidFill>
              <a:schemeClr val="bg1"/>
            </a:solidFill>
            <a:miter lim="800000"/>
            <a:headEnd/>
            <a:tailEnd/>
          </a:ln>
        </p:spPr>
        <p:txBody>
          <a:bodyPr wrap="none" anchor="ctr"/>
          <a:lstStyle/>
          <a:p>
            <a:pPr algn="ctr" fontAlgn="auto">
              <a:spcBef>
                <a:spcPts val="0"/>
              </a:spcBef>
              <a:spcAft>
                <a:spcPts val="0"/>
              </a:spcAft>
              <a:defRPr/>
            </a:pPr>
            <a:endParaRPr lang="en-US" sz="2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86" name="Line 30"/>
          <p:cNvSpPr>
            <a:spLocks noChangeShapeType="1"/>
          </p:cNvSpPr>
          <p:nvPr/>
        </p:nvSpPr>
        <p:spPr bwMode="auto">
          <a:xfrm flipH="1">
            <a:off x="2627313" y="3473450"/>
            <a:ext cx="1490662"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87" name="Line 31"/>
          <p:cNvSpPr>
            <a:spLocks noChangeShapeType="1"/>
          </p:cNvSpPr>
          <p:nvPr/>
        </p:nvSpPr>
        <p:spPr bwMode="auto">
          <a:xfrm flipH="1">
            <a:off x="2670175" y="4505325"/>
            <a:ext cx="1490663"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88" name="Text Box 32"/>
          <p:cNvSpPr txBox="1">
            <a:spLocks noChangeArrowheads="1"/>
          </p:cNvSpPr>
          <p:nvPr/>
        </p:nvSpPr>
        <p:spPr bwMode="auto">
          <a:xfrm>
            <a:off x="2797175" y="2600325"/>
            <a:ext cx="1241425" cy="73025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dirty="0">
                <a:solidFill>
                  <a:srgbClr val="000000"/>
                </a:solidFill>
                <a:effectLst>
                  <a:outerShdw blurRad="38100" dist="38100" dir="2700000" algn="tl">
                    <a:srgbClr val="000000">
                      <a:alpha val="43137"/>
                    </a:srgbClr>
                  </a:outerShdw>
                </a:effectLst>
                <a:latin typeface="Lucida Sans Unicode" pitchFamily="34" charset="0"/>
                <a:cs typeface="+mn-cs"/>
              </a:rPr>
              <a:t>GRADUATE/</a:t>
            </a:r>
          </a:p>
          <a:p>
            <a:pPr algn="ctr" fontAlgn="auto">
              <a:spcBef>
                <a:spcPts val="0"/>
              </a:spcBef>
              <a:spcAft>
                <a:spcPts val="0"/>
              </a:spcAft>
              <a:defRPr/>
            </a:pPr>
            <a:r>
              <a:rPr lang="en-US" sz="1400" dirty="0">
                <a:solidFill>
                  <a:srgbClr val="000000"/>
                </a:solidFill>
                <a:effectLst>
                  <a:outerShdw blurRad="38100" dist="38100" dir="2700000" algn="tl">
                    <a:srgbClr val="000000">
                      <a:alpha val="43137"/>
                    </a:srgbClr>
                  </a:outerShdw>
                </a:effectLst>
                <a:latin typeface="Lucida Sans Unicode" pitchFamily="34" charset="0"/>
                <a:cs typeface="+mn-cs"/>
              </a:rPr>
              <a:t>MEDICAL</a:t>
            </a:r>
          </a:p>
          <a:p>
            <a:pPr algn="ctr" fontAlgn="auto">
              <a:spcBef>
                <a:spcPts val="0"/>
              </a:spcBef>
              <a:spcAft>
                <a:spcPts val="0"/>
              </a:spcAft>
              <a:defRPr/>
            </a:pPr>
            <a:r>
              <a:rPr lang="en-US" sz="1400" dirty="0">
                <a:solidFill>
                  <a:srgbClr val="000000"/>
                </a:solidFill>
                <a:effectLst>
                  <a:outerShdw blurRad="38100" dist="38100" dir="2700000" algn="tl">
                    <a:srgbClr val="000000">
                      <a:alpha val="43137"/>
                    </a:srgbClr>
                  </a:outerShdw>
                </a:effectLst>
                <a:latin typeface="Lucida Sans Unicode" pitchFamily="34" charset="0"/>
                <a:cs typeface="+mn-cs"/>
              </a:rPr>
              <a:t>STUDENT</a:t>
            </a:r>
          </a:p>
        </p:txBody>
      </p:sp>
      <p:sp>
        <p:nvSpPr>
          <p:cNvPr id="89" name="Text Box 33"/>
          <p:cNvSpPr txBox="1">
            <a:spLocks noChangeArrowheads="1"/>
          </p:cNvSpPr>
          <p:nvPr/>
        </p:nvSpPr>
        <p:spPr bwMode="auto">
          <a:xfrm>
            <a:off x="2847975" y="3651250"/>
            <a:ext cx="1190625" cy="51752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dirty="0">
                <a:solidFill>
                  <a:srgbClr val="FFFFFF"/>
                </a:solidFill>
                <a:effectLst>
                  <a:outerShdw blurRad="38100" dist="38100" dir="2700000" algn="tl">
                    <a:srgbClr val="000000">
                      <a:alpha val="43137"/>
                    </a:srgbClr>
                  </a:outerShdw>
                </a:effectLst>
                <a:latin typeface="Lucida Sans Unicode" pitchFamily="34" charset="0"/>
                <a:cs typeface="+mn-cs"/>
              </a:rPr>
              <a:t>POST</a:t>
            </a:r>
          </a:p>
          <a:p>
            <a:pPr algn="ctr" fontAlgn="auto">
              <a:spcBef>
                <a:spcPts val="0"/>
              </a:spcBef>
              <a:spcAft>
                <a:spcPts val="0"/>
              </a:spcAft>
              <a:defRPr/>
            </a:pPr>
            <a:r>
              <a:rPr lang="en-US" sz="1400" dirty="0">
                <a:solidFill>
                  <a:srgbClr val="FFFFFF"/>
                </a:solidFill>
                <a:effectLst>
                  <a:outerShdw blurRad="38100" dist="38100" dir="2700000" algn="tl">
                    <a:srgbClr val="000000">
                      <a:alpha val="43137"/>
                    </a:srgbClr>
                  </a:outerShdw>
                </a:effectLst>
                <a:latin typeface="Lucida Sans Unicode" pitchFamily="34" charset="0"/>
                <a:cs typeface="+mn-cs"/>
              </a:rPr>
              <a:t>DOCTORAL</a:t>
            </a:r>
            <a:endParaRPr lang="en-US" sz="2400" dirty="0">
              <a:solidFill>
                <a:srgbClr val="FFFFFF"/>
              </a:solidFill>
              <a:effectLst>
                <a:outerShdw blurRad="38100" dist="38100" dir="2700000" algn="tl">
                  <a:srgbClr val="000000">
                    <a:alpha val="43137"/>
                  </a:srgbClr>
                </a:outerShdw>
              </a:effectLst>
              <a:latin typeface="Lucida Sans Unicode" pitchFamily="34" charset="0"/>
              <a:cs typeface="+mn-cs"/>
            </a:endParaRPr>
          </a:p>
        </p:txBody>
      </p:sp>
      <p:sp>
        <p:nvSpPr>
          <p:cNvPr id="90" name="Text Box 34"/>
          <p:cNvSpPr txBox="1">
            <a:spLocks noChangeArrowheads="1"/>
          </p:cNvSpPr>
          <p:nvPr/>
        </p:nvSpPr>
        <p:spPr bwMode="auto">
          <a:xfrm>
            <a:off x="3098800" y="4600575"/>
            <a:ext cx="787400" cy="3048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rgbClr val="FFFFFF"/>
                </a:solidFill>
                <a:effectLst>
                  <a:outerShdw blurRad="38100" dist="38100" dir="2700000" algn="tl">
                    <a:srgbClr val="000000">
                      <a:alpha val="43137"/>
                    </a:srgbClr>
                  </a:outerShdw>
                </a:effectLst>
                <a:latin typeface="Lucida Sans Unicode" pitchFamily="34" charset="0"/>
                <a:cs typeface="+mn-cs"/>
              </a:rPr>
              <a:t>EARLY</a:t>
            </a:r>
            <a:endParaRPr lang="en-US" sz="240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91" name="Text Box 35"/>
          <p:cNvSpPr txBox="1">
            <a:spLocks noChangeArrowheads="1"/>
          </p:cNvSpPr>
          <p:nvPr/>
        </p:nvSpPr>
        <p:spPr bwMode="auto">
          <a:xfrm>
            <a:off x="3021013" y="5464175"/>
            <a:ext cx="865187" cy="3048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rgbClr val="FFFFFF"/>
                </a:solidFill>
                <a:effectLst>
                  <a:outerShdw blurRad="38100" dist="38100" dir="2700000" algn="tl">
                    <a:srgbClr val="000000">
                      <a:alpha val="43137"/>
                    </a:srgbClr>
                  </a:outerShdw>
                </a:effectLst>
                <a:latin typeface="Lucida Sans Unicode" pitchFamily="34" charset="0"/>
                <a:cs typeface="+mn-cs"/>
              </a:rPr>
              <a:t>MIDDLE</a:t>
            </a:r>
            <a:endParaRPr lang="en-US" sz="240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92" name="Text Box 36"/>
          <p:cNvSpPr txBox="1">
            <a:spLocks noChangeArrowheads="1"/>
          </p:cNvSpPr>
          <p:nvPr/>
        </p:nvSpPr>
        <p:spPr bwMode="auto">
          <a:xfrm>
            <a:off x="2971800" y="6389688"/>
            <a:ext cx="866775" cy="3048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rgbClr val="FFFFFF"/>
                </a:solidFill>
                <a:effectLst>
                  <a:outerShdw blurRad="38100" dist="38100" dir="2700000" algn="tl">
                    <a:srgbClr val="000000">
                      <a:alpha val="43137"/>
                    </a:srgbClr>
                  </a:outerShdw>
                </a:effectLst>
                <a:latin typeface="Lucida Sans Unicode" pitchFamily="34" charset="0"/>
                <a:cs typeface="+mn-cs"/>
              </a:rPr>
              <a:t>SENIOR</a:t>
            </a:r>
          </a:p>
        </p:txBody>
      </p:sp>
      <p:sp>
        <p:nvSpPr>
          <p:cNvPr id="93" name="Text Box 37"/>
          <p:cNvSpPr txBox="1">
            <a:spLocks noChangeArrowheads="1"/>
          </p:cNvSpPr>
          <p:nvPr/>
        </p:nvSpPr>
        <p:spPr bwMode="auto">
          <a:xfrm rot="16200000">
            <a:off x="2398712" y="5462588"/>
            <a:ext cx="936625" cy="3048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rgbClr val="FF9900"/>
                </a:solidFill>
                <a:effectLst>
                  <a:outerShdw blurRad="38100" dist="38100" dir="2700000" algn="tl">
                    <a:srgbClr val="000000">
                      <a:alpha val="43137"/>
                    </a:srgbClr>
                  </a:outerShdw>
                </a:effectLst>
                <a:latin typeface="Lucida Sans Unicode" pitchFamily="34" charset="0"/>
                <a:cs typeface="+mn-cs"/>
              </a:rPr>
              <a:t>CAREER</a:t>
            </a:r>
            <a:endParaRPr lang="en-US" sz="2400" dirty="0">
              <a:solidFill>
                <a:srgbClr val="FF9900"/>
              </a:solidFill>
              <a:effectLst>
                <a:outerShdw blurRad="38100" dist="38100" dir="2700000" algn="tl">
                  <a:srgbClr val="000000">
                    <a:alpha val="43137"/>
                  </a:srgbClr>
                </a:outerShdw>
              </a:effectLst>
              <a:latin typeface="Lucida Sans Unicode" pitchFamily="34" charset="0"/>
              <a:cs typeface="+mn-cs"/>
            </a:endParaRPr>
          </a:p>
        </p:txBody>
      </p:sp>
      <p:sp>
        <p:nvSpPr>
          <p:cNvPr id="94" name="Text Box 38"/>
          <p:cNvSpPr txBox="1">
            <a:spLocks noChangeArrowheads="1"/>
          </p:cNvSpPr>
          <p:nvPr/>
        </p:nvSpPr>
        <p:spPr bwMode="auto">
          <a:xfrm>
            <a:off x="4495800" y="2657475"/>
            <a:ext cx="3600450" cy="27622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dirty="0">
                <a:solidFill>
                  <a:srgbClr val="003366"/>
                </a:solidFill>
                <a:effectLst>
                  <a:outerShdw blurRad="38100" dist="38100" dir="2700000" algn="tl">
                    <a:srgbClr val="C0C0C0"/>
                  </a:outerShdw>
                </a:effectLst>
                <a:latin typeface="Lucida Sans Unicode" pitchFamily="34" charset="0"/>
                <a:cs typeface="+mn-cs"/>
              </a:rPr>
              <a:t> </a:t>
            </a: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Predoctoral Institutional Training Grant (T32</a:t>
            </a:r>
            <a:r>
              <a:rPr lang="en-US" sz="1200" dirty="0">
                <a:solidFill>
                  <a:srgbClr val="003366"/>
                </a:solidFill>
                <a:effectLst>
                  <a:outerShdw blurRad="38100" dist="38100" dir="2700000" algn="tl">
                    <a:srgbClr val="C0C0C0"/>
                  </a:outerShdw>
                </a:effectLst>
                <a:latin typeface="Lucida Sans Unicode" pitchFamily="34" charset="0"/>
                <a:cs typeface="+mn-cs"/>
              </a:rPr>
              <a:t>)</a:t>
            </a:r>
          </a:p>
        </p:txBody>
      </p:sp>
      <p:sp>
        <p:nvSpPr>
          <p:cNvPr id="95" name="Line 39"/>
          <p:cNvSpPr>
            <a:spLocks noChangeShapeType="1"/>
          </p:cNvSpPr>
          <p:nvPr/>
        </p:nvSpPr>
        <p:spPr bwMode="auto">
          <a:xfrm flipH="1">
            <a:off x="4225925" y="27844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96" name="Line 40"/>
          <p:cNvSpPr>
            <a:spLocks noChangeShapeType="1"/>
          </p:cNvSpPr>
          <p:nvPr/>
        </p:nvSpPr>
        <p:spPr bwMode="auto">
          <a:xfrm flipH="1">
            <a:off x="4191000" y="43973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97" name="Text Box 41"/>
          <p:cNvSpPr txBox="1">
            <a:spLocks noChangeArrowheads="1"/>
          </p:cNvSpPr>
          <p:nvPr/>
        </p:nvSpPr>
        <p:spPr bwMode="auto">
          <a:xfrm>
            <a:off x="4408488" y="4168775"/>
            <a:ext cx="4202112" cy="1190625"/>
          </a:xfrm>
          <a:prstGeom prst="rect">
            <a:avLst/>
          </a:prstGeom>
          <a:noFill/>
          <a:ln w="9525">
            <a:noFill/>
            <a:miter lim="800000"/>
            <a:headEnd/>
            <a:tailEnd/>
          </a:ln>
        </p:spPr>
        <p:txBody>
          <a:bodyPr>
            <a:spAutoFit/>
          </a:bodyPr>
          <a:lstStyle/>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NIH Pathway to Independence (PI) Award (K99/R00)</a:t>
            </a:r>
          </a:p>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Mentored Research Scientist Development Award (K01) </a:t>
            </a:r>
          </a:p>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Mentored Clinical Scientist Development Award (K08)</a:t>
            </a:r>
          </a:p>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Mentored Patient-Oriented RCDA (K23)</a:t>
            </a:r>
          </a:p>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Mentored Quantitative RCDA (K25)</a:t>
            </a:r>
          </a:p>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Institutional Mentored Clinical Scientist Award (K12)</a:t>
            </a:r>
          </a:p>
        </p:txBody>
      </p:sp>
      <p:sp>
        <p:nvSpPr>
          <p:cNvPr id="99" name="Text Box 43"/>
          <p:cNvSpPr txBox="1">
            <a:spLocks noChangeArrowheads="1"/>
          </p:cNvSpPr>
          <p:nvPr/>
        </p:nvSpPr>
        <p:spPr bwMode="auto">
          <a:xfrm>
            <a:off x="4491038" y="5692775"/>
            <a:ext cx="2794000" cy="4603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Midcareer Investigator Award in </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  Patient-Oriented Research (K24)  </a:t>
            </a:r>
            <a:endParaRPr lang="en-US" sz="1400" b="0" dirty="0">
              <a:solidFill>
                <a:srgbClr val="003366"/>
              </a:solidFill>
              <a:effectLst>
                <a:outerShdw blurRad="38100" dist="38100" dir="2700000" algn="tl">
                  <a:srgbClr val="000000">
                    <a:alpha val="43137"/>
                  </a:srgbClr>
                </a:outerShdw>
              </a:effectLst>
              <a:latin typeface="Lucida Sans Unicode" pitchFamily="34" charset="0"/>
              <a:cs typeface="+mn-cs"/>
            </a:endParaRPr>
          </a:p>
        </p:txBody>
      </p:sp>
      <p:sp>
        <p:nvSpPr>
          <p:cNvPr id="100" name="Line 44"/>
          <p:cNvSpPr>
            <a:spLocks noChangeShapeType="1"/>
          </p:cNvSpPr>
          <p:nvPr/>
        </p:nvSpPr>
        <p:spPr bwMode="auto">
          <a:xfrm flipH="1">
            <a:off x="4225925" y="66071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1" name="Text Box 45"/>
          <p:cNvSpPr txBox="1">
            <a:spLocks noChangeArrowheads="1"/>
          </p:cNvSpPr>
          <p:nvPr/>
        </p:nvSpPr>
        <p:spPr bwMode="auto">
          <a:xfrm>
            <a:off x="533400" y="5334000"/>
            <a:ext cx="1752600" cy="457200"/>
          </a:xfrm>
          <a:prstGeom prst="rect">
            <a:avLst/>
          </a:prstGeom>
          <a:noFill/>
          <a:ln w="9525">
            <a:noFill/>
            <a:miter lim="800000"/>
            <a:headEnd/>
            <a:tailEnd/>
          </a:ln>
        </p:spPr>
        <p:txBody>
          <a:bodyPr>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Exploratory/Develop-ment Grant (R21) </a:t>
            </a:r>
            <a:endParaRPr lang="en-US" sz="1400" dirty="0">
              <a:solidFill>
                <a:srgbClr val="003366"/>
              </a:solidFill>
              <a:effectLst>
                <a:outerShdw blurRad="38100" dist="38100" dir="2700000" algn="tl">
                  <a:srgbClr val="000000">
                    <a:alpha val="43137"/>
                  </a:srgbClr>
                </a:outerShdw>
              </a:effectLst>
              <a:latin typeface="Lucida Sans Unicode" pitchFamily="34" charset="0"/>
              <a:cs typeface="+mn-cs"/>
            </a:endParaRPr>
          </a:p>
        </p:txBody>
      </p:sp>
      <p:sp>
        <p:nvSpPr>
          <p:cNvPr id="102" name="Line 47"/>
          <p:cNvSpPr>
            <a:spLocks noChangeShapeType="1"/>
          </p:cNvSpPr>
          <p:nvPr/>
        </p:nvSpPr>
        <p:spPr bwMode="auto">
          <a:xfrm flipH="1">
            <a:off x="4191000" y="45497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3" name="Line 48"/>
          <p:cNvSpPr>
            <a:spLocks noChangeShapeType="1"/>
          </p:cNvSpPr>
          <p:nvPr/>
        </p:nvSpPr>
        <p:spPr bwMode="auto">
          <a:xfrm flipH="1">
            <a:off x="4191000" y="47021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4" name="Line 49"/>
          <p:cNvSpPr>
            <a:spLocks noChangeShapeType="1"/>
          </p:cNvSpPr>
          <p:nvPr/>
        </p:nvSpPr>
        <p:spPr bwMode="auto">
          <a:xfrm flipH="1">
            <a:off x="4191000" y="4876800"/>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5" name="AutoShape 50"/>
          <p:cNvSpPr>
            <a:spLocks/>
          </p:cNvSpPr>
          <p:nvPr/>
        </p:nvSpPr>
        <p:spPr bwMode="auto">
          <a:xfrm>
            <a:off x="2286000" y="4625975"/>
            <a:ext cx="228600" cy="2057400"/>
          </a:xfrm>
          <a:prstGeom prst="leftBrace">
            <a:avLst>
              <a:gd name="adj1" fmla="val 75000"/>
              <a:gd name="adj2" fmla="val 50000"/>
            </a:avLst>
          </a:prstGeom>
          <a:noFill/>
          <a:ln w="38100">
            <a:solidFill>
              <a:schemeClr val="tx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6" name="Line 51"/>
          <p:cNvSpPr>
            <a:spLocks noChangeShapeType="1"/>
          </p:cNvSpPr>
          <p:nvPr/>
        </p:nvSpPr>
        <p:spPr bwMode="auto">
          <a:xfrm flipH="1">
            <a:off x="4191000" y="42449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7" name="Line 52"/>
          <p:cNvSpPr>
            <a:spLocks noChangeShapeType="1"/>
          </p:cNvSpPr>
          <p:nvPr/>
        </p:nvSpPr>
        <p:spPr bwMode="auto">
          <a:xfrm flipH="1">
            <a:off x="2667000" y="2503488"/>
            <a:ext cx="1490663"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8" name="Text Box 53"/>
          <p:cNvSpPr txBox="1">
            <a:spLocks noChangeArrowheads="1"/>
          </p:cNvSpPr>
          <p:nvPr/>
        </p:nvSpPr>
        <p:spPr bwMode="auto">
          <a:xfrm>
            <a:off x="2933700" y="2111375"/>
            <a:ext cx="855663" cy="30480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dirty="0">
                <a:solidFill>
                  <a:srgbClr val="000000"/>
                </a:solidFill>
                <a:effectLst>
                  <a:outerShdw blurRad="38100" dist="38100" dir="2700000" algn="tl">
                    <a:srgbClr val="000000">
                      <a:alpha val="43137"/>
                    </a:srgbClr>
                  </a:outerShdw>
                </a:effectLst>
                <a:latin typeface="Lucida Sans Unicode" pitchFamily="34" charset="0"/>
                <a:cs typeface="+mn-cs"/>
              </a:rPr>
              <a:t>Pre-Bac</a:t>
            </a:r>
          </a:p>
        </p:txBody>
      </p:sp>
      <p:sp>
        <p:nvSpPr>
          <p:cNvPr id="109" name="Text Box 54"/>
          <p:cNvSpPr txBox="1">
            <a:spLocks noChangeArrowheads="1"/>
          </p:cNvSpPr>
          <p:nvPr/>
        </p:nvSpPr>
        <p:spPr bwMode="auto">
          <a:xfrm>
            <a:off x="4495800" y="2057400"/>
            <a:ext cx="3327400" cy="27622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dirty="0">
                <a:solidFill>
                  <a:srgbClr val="003366"/>
                </a:solidFill>
                <a:effectLst>
                  <a:outerShdw blurRad="38100" dist="38100" dir="2700000" algn="tl">
                    <a:srgbClr val="C0C0C0"/>
                  </a:outerShdw>
                </a:effectLst>
                <a:latin typeface="Lucida Sans Unicode" pitchFamily="34" charset="0"/>
                <a:cs typeface="+mn-cs"/>
              </a:rPr>
              <a:t> </a:t>
            </a: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Pre-Bac Institutional Training Grant (T34)</a:t>
            </a:r>
          </a:p>
        </p:txBody>
      </p:sp>
      <p:sp>
        <p:nvSpPr>
          <p:cNvPr id="110" name="Line 55"/>
          <p:cNvSpPr>
            <a:spLocks noChangeShapeType="1"/>
          </p:cNvSpPr>
          <p:nvPr/>
        </p:nvSpPr>
        <p:spPr bwMode="auto">
          <a:xfrm flipH="1">
            <a:off x="4225925" y="2195513"/>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11" name="AutoShape 50"/>
          <p:cNvSpPr>
            <a:spLocks/>
          </p:cNvSpPr>
          <p:nvPr/>
        </p:nvSpPr>
        <p:spPr bwMode="auto">
          <a:xfrm>
            <a:off x="2057400" y="2111375"/>
            <a:ext cx="228600" cy="2819400"/>
          </a:xfrm>
          <a:prstGeom prst="leftBrace">
            <a:avLst>
              <a:gd name="adj1" fmla="val 75028"/>
              <a:gd name="adj2" fmla="val 50000"/>
            </a:avLst>
          </a:prstGeom>
          <a:noFill/>
          <a:ln w="38100">
            <a:solidFill>
              <a:schemeClr val="tx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12" name="TextBox 57"/>
          <p:cNvSpPr txBox="1">
            <a:spLocks noChangeArrowheads="1"/>
          </p:cNvSpPr>
          <p:nvPr/>
        </p:nvSpPr>
        <p:spPr bwMode="auto">
          <a:xfrm>
            <a:off x="509588" y="3201988"/>
            <a:ext cx="1628775" cy="10160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‘Informal’ Training </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and Career</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Development on </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RPGs and </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Supplements</a:t>
            </a:r>
          </a:p>
        </p:txBody>
      </p:sp>
      <p:sp>
        <p:nvSpPr>
          <p:cNvPr id="113" name="Line 55"/>
          <p:cNvSpPr>
            <a:spLocks noChangeShapeType="1"/>
          </p:cNvSpPr>
          <p:nvPr/>
        </p:nvSpPr>
        <p:spPr bwMode="auto">
          <a:xfrm flipH="1">
            <a:off x="4210050" y="33305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14" name="Line 55"/>
          <p:cNvSpPr>
            <a:spLocks noChangeShapeType="1"/>
          </p:cNvSpPr>
          <p:nvPr/>
        </p:nvSpPr>
        <p:spPr bwMode="auto">
          <a:xfrm flipH="1">
            <a:off x="4238625" y="37496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15" name="Text Box 27"/>
          <p:cNvSpPr txBox="1">
            <a:spLocks noChangeArrowheads="1"/>
          </p:cNvSpPr>
          <p:nvPr/>
        </p:nvSpPr>
        <p:spPr bwMode="auto">
          <a:xfrm>
            <a:off x="290513" y="1547813"/>
            <a:ext cx="2108200" cy="369887"/>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800" dirty="0">
                <a:solidFill>
                  <a:srgbClr val="CC0000"/>
                </a:solidFill>
                <a:effectLst>
                  <a:outerShdw blurRad="38100" dist="38100" dir="2700000" algn="tl">
                    <a:srgbClr val="C0C0C0"/>
                  </a:outerShdw>
                </a:effectLst>
                <a:latin typeface="+mn-lt"/>
                <a:cs typeface="+mn-cs"/>
              </a:rPr>
              <a:t>Research Awards</a:t>
            </a:r>
          </a:p>
        </p:txBody>
      </p:sp>
      <p:cxnSp>
        <p:nvCxnSpPr>
          <p:cNvPr id="116" name="Straight Connector 115"/>
          <p:cNvCxnSpPr/>
          <p:nvPr/>
        </p:nvCxnSpPr>
        <p:spPr>
          <a:xfrm>
            <a:off x="4238625" y="3978275"/>
            <a:ext cx="4419600" cy="0"/>
          </a:xfrm>
          <a:prstGeom prst="line">
            <a:avLst/>
          </a:prstGeom>
        </p:spPr>
        <p:style>
          <a:lnRef idx="3">
            <a:schemeClr val="dk1"/>
          </a:lnRef>
          <a:fillRef idx="0">
            <a:schemeClr val="dk1"/>
          </a:fillRef>
          <a:effectRef idx="2">
            <a:schemeClr val="dk1"/>
          </a:effectRef>
          <a:fontRef idx="minor">
            <a:schemeClr val="tx1"/>
          </a:fontRef>
        </p:style>
      </p:cxnSp>
      <p:sp>
        <p:nvSpPr>
          <p:cNvPr id="117" name="Line 49"/>
          <p:cNvSpPr>
            <a:spLocks noChangeShapeType="1"/>
          </p:cNvSpPr>
          <p:nvPr/>
        </p:nvSpPr>
        <p:spPr bwMode="auto">
          <a:xfrm flipH="1">
            <a:off x="4191000" y="48545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19" name="Text Box 22"/>
          <p:cNvSpPr txBox="1">
            <a:spLocks noChangeArrowheads="1"/>
          </p:cNvSpPr>
          <p:nvPr/>
        </p:nvSpPr>
        <p:spPr bwMode="auto">
          <a:xfrm>
            <a:off x="533400" y="5029200"/>
            <a:ext cx="1676400" cy="27463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AREA Grant (R15)</a:t>
            </a:r>
            <a:r>
              <a:rPr lang="en-US" sz="1200" dirty="0">
                <a:solidFill>
                  <a:srgbClr val="003366"/>
                </a:solidFill>
                <a:effectLst>
                  <a:outerShdw blurRad="38100" dist="38100" dir="2700000" algn="tl">
                    <a:srgbClr val="C0C0C0"/>
                  </a:outerShdw>
                </a:effectLst>
                <a:latin typeface="Lucida Sans Unicode" pitchFamily="34" charset="0"/>
                <a:cs typeface="+mn-cs"/>
              </a:rPr>
              <a:t> </a:t>
            </a:r>
            <a:endParaRPr lang="en-US" sz="1400" dirty="0">
              <a:solidFill>
                <a:srgbClr val="003366"/>
              </a:solidFill>
              <a:effectLst>
                <a:outerShdw blurRad="38100" dist="38100" dir="2700000" algn="tl">
                  <a:srgbClr val="C0C0C0"/>
                </a:outerShdw>
              </a:effectLst>
              <a:latin typeface="Lucida Sans Unicode" pitchFamily="34" charset="0"/>
              <a:cs typeface="+mn-cs"/>
            </a:endParaRPr>
          </a:p>
        </p:txBody>
      </p:sp>
      <p:grpSp>
        <p:nvGrpSpPr>
          <p:cNvPr id="6" name="Group 5"/>
          <p:cNvGrpSpPr/>
          <p:nvPr/>
        </p:nvGrpSpPr>
        <p:grpSpPr>
          <a:xfrm>
            <a:off x="2468563" y="1447800"/>
            <a:ext cx="5989637" cy="3858865"/>
            <a:chOff x="2468563" y="1447800"/>
            <a:chExt cx="5989637" cy="3858865"/>
          </a:xfrm>
        </p:grpSpPr>
        <p:sp>
          <p:nvSpPr>
            <p:cNvPr id="98" name="Oval 97"/>
            <p:cNvSpPr/>
            <p:nvPr/>
          </p:nvSpPr>
          <p:spPr>
            <a:xfrm>
              <a:off x="2468563" y="1447800"/>
              <a:ext cx="1724025" cy="587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grpSp>
          <p:nvGrpSpPr>
            <p:cNvPr id="3" name="Group 2"/>
            <p:cNvGrpSpPr/>
            <p:nvPr/>
          </p:nvGrpSpPr>
          <p:grpSpPr>
            <a:xfrm>
              <a:off x="6673056" y="4160838"/>
              <a:ext cx="1785144" cy="1145827"/>
              <a:chOff x="6673056" y="4160838"/>
              <a:chExt cx="1785144" cy="1145827"/>
            </a:xfrm>
          </p:grpSpPr>
          <p:sp>
            <p:nvSpPr>
              <p:cNvPr id="122" name="Rectangle 121"/>
              <p:cNvSpPr/>
              <p:nvPr/>
            </p:nvSpPr>
            <p:spPr>
              <a:xfrm>
                <a:off x="7543800" y="4160838"/>
                <a:ext cx="381001"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23" name="Rectangle 122"/>
              <p:cNvSpPr/>
              <p:nvPr/>
            </p:nvSpPr>
            <p:spPr>
              <a:xfrm>
                <a:off x="7010399" y="4766914"/>
                <a:ext cx="446087"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24" name="Rectangle 123"/>
              <p:cNvSpPr/>
              <p:nvPr/>
            </p:nvSpPr>
            <p:spPr>
              <a:xfrm>
                <a:off x="7924800" y="5078065"/>
                <a:ext cx="457199"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25" name="Rectangle 124"/>
              <p:cNvSpPr/>
              <p:nvPr/>
            </p:nvSpPr>
            <p:spPr>
              <a:xfrm>
                <a:off x="8031162" y="4630390"/>
                <a:ext cx="427038"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26" name="Rectangle 125"/>
              <p:cNvSpPr/>
              <p:nvPr/>
            </p:nvSpPr>
            <p:spPr>
              <a:xfrm>
                <a:off x="6673056" y="4930775"/>
                <a:ext cx="413544"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grpSp>
      </p:grpSp>
      <p:sp>
        <p:nvSpPr>
          <p:cNvPr id="127" name="Oval 126"/>
          <p:cNvSpPr/>
          <p:nvPr/>
        </p:nvSpPr>
        <p:spPr>
          <a:xfrm>
            <a:off x="250569" y="1409700"/>
            <a:ext cx="2094169" cy="6762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28" name="Oval 127"/>
          <p:cNvSpPr/>
          <p:nvPr/>
        </p:nvSpPr>
        <p:spPr>
          <a:xfrm>
            <a:off x="4273550" y="1422400"/>
            <a:ext cx="3871913" cy="5714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grpSp>
        <p:nvGrpSpPr>
          <p:cNvPr id="4" name="Group 3"/>
          <p:cNvGrpSpPr/>
          <p:nvPr/>
        </p:nvGrpSpPr>
        <p:grpSpPr>
          <a:xfrm>
            <a:off x="6553199" y="2647950"/>
            <a:ext cx="1447801" cy="1211579"/>
            <a:chOff x="6553199" y="2647950"/>
            <a:chExt cx="1447801" cy="1211579"/>
          </a:xfrm>
        </p:grpSpPr>
        <p:sp>
          <p:nvSpPr>
            <p:cNvPr id="129" name="Rectangle 128"/>
            <p:cNvSpPr/>
            <p:nvPr/>
          </p:nvSpPr>
          <p:spPr>
            <a:xfrm>
              <a:off x="6553199" y="3050827"/>
              <a:ext cx="457200" cy="273050"/>
            </a:xfrm>
            <a:prstGeom prst="rect">
              <a:avLst/>
            </a:prstGeom>
            <a:noFill/>
            <a:ln w="38100">
              <a:solidFill>
                <a:srgbClr val="FD09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30" name="Rectangle 129"/>
            <p:cNvSpPr/>
            <p:nvPr/>
          </p:nvSpPr>
          <p:spPr>
            <a:xfrm>
              <a:off x="6703012" y="3586479"/>
              <a:ext cx="457200" cy="273050"/>
            </a:xfrm>
            <a:prstGeom prst="rect">
              <a:avLst/>
            </a:prstGeom>
            <a:noFill/>
            <a:ln w="38100">
              <a:solidFill>
                <a:srgbClr val="FD09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31" name="Rectangle 130"/>
            <p:cNvSpPr/>
            <p:nvPr/>
          </p:nvSpPr>
          <p:spPr>
            <a:xfrm>
              <a:off x="7543800" y="2647950"/>
              <a:ext cx="457200" cy="273050"/>
            </a:xfrm>
            <a:prstGeom prst="rect">
              <a:avLst/>
            </a:prstGeom>
            <a:noFill/>
            <a:ln w="38100">
              <a:solidFill>
                <a:srgbClr val="FD09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32" name="Rectangle 131"/>
            <p:cNvSpPr/>
            <p:nvPr/>
          </p:nvSpPr>
          <p:spPr>
            <a:xfrm>
              <a:off x="7285038" y="3176588"/>
              <a:ext cx="457200" cy="273050"/>
            </a:xfrm>
            <a:prstGeom prst="rect">
              <a:avLst/>
            </a:prstGeom>
            <a:noFill/>
            <a:ln w="38100">
              <a:solidFill>
                <a:srgbClr val="FD09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grpSp>
      <p:grpSp>
        <p:nvGrpSpPr>
          <p:cNvPr id="5" name="Group 4"/>
          <p:cNvGrpSpPr/>
          <p:nvPr/>
        </p:nvGrpSpPr>
        <p:grpSpPr>
          <a:xfrm>
            <a:off x="1065213" y="4794250"/>
            <a:ext cx="982662" cy="1474788"/>
            <a:chOff x="1065213" y="4794250"/>
            <a:chExt cx="982662" cy="1474788"/>
          </a:xfrm>
        </p:grpSpPr>
        <p:sp>
          <p:nvSpPr>
            <p:cNvPr id="118" name="Rectangle 117"/>
            <p:cNvSpPr/>
            <p:nvPr/>
          </p:nvSpPr>
          <p:spPr>
            <a:xfrm>
              <a:off x="1065213" y="5994400"/>
              <a:ext cx="457200" cy="274638"/>
            </a:xfrm>
            <a:prstGeom prst="rect">
              <a:avLst/>
            </a:prstGeom>
            <a:noFill/>
            <a:ln w="38100">
              <a:solidFill>
                <a:srgbClr val="FD09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20" name="Rectangle 119"/>
            <p:cNvSpPr/>
            <p:nvPr/>
          </p:nvSpPr>
          <p:spPr>
            <a:xfrm>
              <a:off x="1522413" y="4794250"/>
              <a:ext cx="457200" cy="273050"/>
            </a:xfrm>
            <a:prstGeom prst="rect">
              <a:avLst/>
            </a:prstGeom>
            <a:noFill/>
            <a:ln w="38100">
              <a:solidFill>
                <a:srgbClr val="FD09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21" name="Rectangle 120"/>
            <p:cNvSpPr/>
            <p:nvPr/>
          </p:nvSpPr>
          <p:spPr>
            <a:xfrm>
              <a:off x="1590675" y="5502275"/>
              <a:ext cx="457200" cy="273050"/>
            </a:xfrm>
            <a:prstGeom prst="rect">
              <a:avLst/>
            </a:prstGeom>
            <a:noFill/>
            <a:ln w="38100">
              <a:solidFill>
                <a:srgbClr val="FD09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133" name="Rectangle 132"/>
            <p:cNvSpPr/>
            <p:nvPr/>
          </p:nvSpPr>
          <p:spPr>
            <a:xfrm>
              <a:off x="1511300" y="5053013"/>
              <a:ext cx="457200" cy="273050"/>
            </a:xfrm>
            <a:prstGeom prst="rect">
              <a:avLst/>
            </a:prstGeom>
            <a:noFill/>
            <a:ln w="38100">
              <a:solidFill>
                <a:srgbClr val="FD091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2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7" grpId="1" animBg="1"/>
      <p:bldP spid="128" grpId="0" animBg="1"/>
      <p:bldP spid="1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628650" y="685800"/>
            <a:ext cx="7886700" cy="1325563"/>
          </a:xfrm>
        </p:spPr>
        <p:txBody>
          <a:bodyPr/>
          <a:lstStyle/>
          <a:p>
            <a:pPr algn="ctr"/>
            <a:r>
              <a:rPr lang="en-US" altLang="en-US" sz="4000" b="1">
                <a:latin typeface="Garamond" panose="02020404030301010803" pitchFamily="18" charset="0"/>
                <a:cs typeface="Arial" panose="020B0604020202020204" pitchFamily="34" charset="0"/>
              </a:rPr>
              <a:t>Funding Opportunities</a:t>
            </a:r>
          </a:p>
        </p:txBody>
      </p:sp>
      <p:pic>
        <p:nvPicPr>
          <p:cNvPr id="6" name="Picture 5" descr="town_crier"/>
          <p:cNvPicPr>
            <a:picLocks noChangeAspect="1" noChangeArrowheads="1"/>
          </p:cNvPicPr>
          <p:nvPr/>
        </p:nvPicPr>
        <p:blipFill>
          <a:blip r:embed="rId2" cstate="print"/>
          <a:srcRect/>
          <a:stretch>
            <a:fillRect/>
          </a:stretch>
        </p:blipFill>
        <p:spPr bwMode="auto">
          <a:xfrm>
            <a:off x="6172200" y="1295400"/>
            <a:ext cx="2860675" cy="4596122"/>
          </a:xfrm>
          <a:prstGeom prst="rect">
            <a:avLst/>
          </a:prstGeom>
          <a:noFill/>
          <a:ln w="9525">
            <a:noFill/>
            <a:miter lim="800000"/>
            <a:headEnd/>
            <a:tailEnd/>
          </a:ln>
          <a:effectLst>
            <a:softEdge rad="635000"/>
          </a:effectLst>
        </p:spPr>
      </p:pic>
      <p:sp>
        <p:nvSpPr>
          <p:cNvPr id="5" name="Content Placeholder 2"/>
          <p:cNvSpPr txBox="1">
            <a:spLocks/>
          </p:cNvSpPr>
          <p:nvPr/>
        </p:nvSpPr>
        <p:spPr bwMode="auto">
          <a:xfrm>
            <a:off x="228600" y="2362200"/>
            <a:ext cx="8458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eaLnBrk="1" hangingPunct="1">
              <a:buClr>
                <a:srgbClr val="4F81BD"/>
              </a:buClr>
            </a:pPr>
            <a:r>
              <a:rPr lang="en-US" sz="2800" b="0" dirty="0">
                <a:solidFill>
                  <a:prstClr val="black"/>
                </a:solidFill>
              </a:rPr>
              <a:t>Advertised through</a:t>
            </a:r>
          </a:p>
          <a:p>
            <a:pPr lvl="1" eaLnBrk="1" hangingPunct="1">
              <a:buClr>
                <a:srgbClr val="C0504D"/>
              </a:buClr>
            </a:pPr>
            <a:r>
              <a:rPr lang="en-US" sz="2400" b="0" dirty="0">
                <a:solidFill>
                  <a:srgbClr val="1F497D"/>
                </a:solidFill>
              </a:rPr>
              <a:t>NIH Guide for Grants and Contracts</a:t>
            </a:r>
          </a:p>
          <a:p>
            <a:pPr lvl="2" eaLnBrk="1" hangingPunct="1"/>
            <a:r>
              <a:rPr lang="en-US" sz="2400" b="0" dirty="0">
                <a:solidFill>
                  <a:prstClr val="black"/>
                </a:solidFill>
              </a:rPr>
              <a:t>grants.nih.gov</a:t>
            </a:r>
            <a:endParaRPr lang="en-US" b="0" dirty="0">
              <a:solidFill>
                <a:prstClr val="black"/>
              </a:solidFill>
            </a:endParaRPr>
          </a:p>
          <a:p>
            <a:pPr lvl="1" eaLnBrk="1" hangingPunct="1">
              <a:buClr>
                <a:srgbClr val="C0504D"/>
              </a:buClr>
            </a:pPr>
            <a:endParaRPr lang="en-US" sz="2400" b="0" dirty="0">
              <a:solidFill>
                <a:srgbClr val="1F497D"/>
              </a:solidFill>
            </a:endParaRPr>
          </a:p>
          <a:p>
            <a:pPr eaLnBrk="1" hangingPunct="1">
              <a:buClr>
                <a:srgbClr val="4F81BD"/>
              </a:buClr>
            </a:pPr>
            <a:r>
              <a:rPr lang="en-US" sz="2800" b="0" dirty="0">
                <a:solidFill>
                  <a:prstClr val="black"/>
                </a:solidFill>
              </a:rPr>
              <a:t>Issued by </a:t>
            </a:r>
          </a:p>
          <a:p>
            <a:pPr lvl="1" eaLnBrk="1" hangingPunct="1">
              <a:buClr>
                <a:srgbClr val="C0504D"/>
              </a:buClr>
            </a:pPr>
            <a:r>
              <a:rPr lang="en-US" sz="2400" b="0" dirty="0">
                <a:solidFill>
                  <a:srgbClr val="1F497D"/>
                </a:solidFill>
              </a:rPr>
              <a:t>Each IC</a:t>
            </a:r>
          </a:p>
          <a:p>
            <a:pPr lvl="1" eaLnBrk="1" hangingPunct="1">
              <a:buClr>
                <a:srgbClr val="C0504D"/>
              </a:buClr>
            </a:pPr>
            <a:r>
              <a:rPr lang="en-US" sz="2400" b="0" dirty="0">
                <a:solidFill>
                  <a:srgbClr val="1F497D"/>
                </a:solidFill>
              </a:rPr>
              <a:t>“Parent” announcements span the breadth of the NIH mission, include many ICs</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304800" y="152400"/>
            <a:ext cx="8534400" cy="957263"/>
          </a:xfrm>
        </p:spPr>
        <p:txBody>
          <a:bodyPr/>
          <a:lstStyle/>
          <a:p>
            <a:pPr eaLnBrk="1" hangingPunct="1"/>
            <a:r>
              <a:rPr lang="en-US" altLang="en-US" sz="3200" b="1">
                <a:latin typeface="Garamond" panose="02020404030301010803" pitchFamily="18" charset="0"/>
                <a:cs typeface="Arial" panose="020B0604020202020204" pitchFamily="34" charset="0"/>
              </a:rPr>
              <a:t>Know the terminology:</a:t>
            </a:r>
            <a:br>
              <a:rPr lang="en-US" altLang="en-US" sz="3200" b="1">
                <a:latin typeface="Garamond" panose="02020404030301010803" pitchFamily="18" charset="0"/>
                <a:cs typeface="Arial" panose="020B0604020202020204" pitchFamily="34" charset="0"/>
              </a:rPr>
            </a:br>
            <a:r>
              <a:rPr lang="en-US" altLang="en-US" sz="3200" b="1">
                <a:latin typeface="Garamond" panose="02020404030301010803" pitchFamily="18" charset="0"/>
                <a:cs typeface="Arial" panose="020B0604020202020204" pitchFamily="34" charset="0"/>
              </a:rPr>
              <a:t>Funding Opportunity Announcements (FOA)</a:t>
            </a:r>
          </a:p>
        </p:txBody>
      </p:sp>
      <p:graphicFrame>
        <p:nvGraphicFramePr>
          <p:cNvPr id="4" name="Group 58"/>
          <p:cNvGraphicFramePr>
            <a:graphicFrameLocks noGrp="1"/>
          </p:cNvGraphicFramePr>
          <p:nvPr/>
        </p:nvGraphicFramePr>
        <p:xfrm>
          <a:off x="152400" y="1219200"/>
          <a:ext cx="8839200" cy="554990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4895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2"/>
                          </a:solidFill>
                          <a:effectLst/>
                          <a:latin typeface="+mn-lt"/>
                        </a:rPr>
                        <a:t>Type of FOA</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2"/>
                          </a:solidFill>
                          <a:effectLst/>
                          <a:latin typeface="+mn-lt"/>
                        </a:rPr>
                        <a:t>Description</a:t>
                      </a:r>
                      <a:endParaRPr kumimoji="0" lang="en-US" sz="2000" b="0" i="0" u="none" strike="noStrike" cap="none" normalizeH="0" baseline="0" dirty="0">
                        <a:ln>
                          <a:noFill/>
                        </a:ln>
                        <a:solidFill>
                          <a:schemeClr val="tx1"/>
                        </a:solidFill>
                        <a:effectLst/>
                        <a:latin typeface="+mn-lt"/>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3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mn-lt"/>
                        </a:rPr>
                        <a:t>Parent Announcements</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mn-lt"/>
                        </a:rPr>
                        <a:t>Allow for investigator-initiated applications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mn-lt"/>
                        </a:rPr>
                        <a:t>For specific activity codes (R01, R03, etc.)</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cap="none" normalizeH="0" baseline="0" dirty="0">
                          <a:ln>
                            <a:noFill/>
                          </a:ln>
                          <a:solidFill>
                            <a:schemeClr val="tx1"/>
                          </a:solidFill>
                          <a:effectLst/>
                          <a:latin typeface="+mn-lt"/>
                        </a:rPr>
                        <a:t>Many ICs participate (cover all NIH interest areas)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cap="none" normalizeH="0" baseline="0" dirty="0">
                          <a:ln>
                            <a:noFill/>
                          </a:ln>
                          <a:solidFill>
                            <a:schemeClr val="tx1"/>
                          </a:solidFill>
                          <a:effectLst/>
                          <a:latin typeface="+mn-lt"/>
                        </a:rPr>
                        <a:t>Usually ongoing (3 years); use standard due dates</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423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mn-lt"/>
                        </a:rPr>
                        <a:t>Program Announcements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mn-lt"/>
                        </a:rPr>
                        <a:t>(PA)</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mn-lt"/>
                        </a:rPr>
                        <a:t>Issued by 1 or more ICs to highlight interest in a scientific topic</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mn-lt"/>
                        </a:rPr>
                        <a:t>Usually ongoing and use standard due dates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mn-lt"/>
                        </a:rPr>
                        <a:t>For PA with special receipt, referral, and/or review (PAR) review may be in a specific IC or a CSR special emphasis panel (SEP)</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4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mn-lt"/>
                        </a:rPr>
                        <a:t>Requests for Applications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mn-lt"/>
                        </a:rPr>
                        <a:t>(RFA)</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cap="none" normalizeH="0" baseline="0" dirty="0">
                          <a:ln>
                            <a:noFill/>
                          </a:ln>
                          <a:solidFill>
                            <a:schemeClr val="tx1"/>
                          </a:solidFill>
                          <a:effectLst/>
                          <a:latin typeface="+mn-lt"/>
                        </a:rPr>
                        <a:t>Issued by 1 or &gt;1 IC to highlight a specific area of scientific interest and achieve program objectives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cap="none" normalizeH="0" baseline="0" dirty="0">
                          <a:ln>
                            <a:noFill/>
                          </a:ln>
                          <a:solidFill>
                            <a:schemeClr val="tx1"/>
                          </a:solidFill>
                          <a:effectLst/>
                          <a:latin typeface="+mn-lt"/>
                        </a:rPr>
                        <a:t>Uses set-aside funds and usually a single due date </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mn-lt"/>
                        </a:rPr>
                        <a:t>IC usually convenes review panel</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6925"/>
            <a:ext cx="9144000"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52400" y="1219200"/>
            <a:ext cx="1066800" cy="579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8" name="TextBox 7"/>
          <p:cNvSpPr txBox="1"/>
          <p:nvPr/>
        </p:nvSpPr>
        <p:spPr>
          <a:xfrm>
            <a:off x="0" y="0"/>
            <a:ext cx="9144000" cy="6858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a:lstStyle/>
          <a:p>
            <a:pPr algn="ctr" eaLnBrk="1" fontAlgn="auto" hangingPunct="1">
              <a:spcBef>
                <a:spcPts val="0"/>
              </a:spcBef>
              <a:spcAft>
                <a:spcPts val="0"/>
              </a:spcAft>
              <a:defRPr/>
            </a:pPr>
            <a:r>
              <a:rPr lang="en-US" sz="4000" dirty="0">
                <a:solidFill>
                  <a:srgbClr val="345884"/>
                </a:solidFill>
                <a:latin typeface="Garamond" panose="02020404030301010803" pitchFamily="18" charset="0"/>
              </a:rPr>
              <a:t>https://grants.nih.gov</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660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a:lstStyle/>
          <a:p>
            <a:pPr algn="ctr" eaLnBrk="1" fontAlgn="auto" hangingPunct="1">
              <a:spcBef>
                <a:spcPts val="0"/>
              </a:spcBef>
              <a:spcAft>
                <a:spcPts val="0"/>
              </a:spcAft>
              <a:defRPr/>
            </a:pPr>
            <a:r>
              <a:rPr lang="en-US" sz="4000" dirty="0">
                <a:solidFill>
                  <a:srgbClr val="345884"/>
                </a:solidFill>
                <a:latin typeface="Garamond" panose="02020404030301010803" pitchFamily="18" charset="0"/>
              </a:rPr>
              <a:t>https://grants.nih.gov</a:t>
            </a:r>
          </a:p>
        </p:txBody>
      </p:sp>
      <p:pic>
        <p:nvPicPr>
          <p:cNvPr id="1443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0400"/>
            <a:ext cx="9144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371600" y="1219200"/>
            <a:ext cx="1447800" cy="579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cxnSp>
        <p:nvCxnSpPr>
          <p:cNvPr id="6" name="Straight Arrow Connector 5"/>
          <p:cNvCxnSpPr/>
          <p:nvPr/>
        </p:nvCxnSpPr>
        <p:spPr>
          <a:xfrm flipH="1">
            <a:off x="1371600" y="1781175"/>
            <a:ext cx="206375" cy="290513"/>
          </a:xfrm>
          <a:prstGeom prst="straightConnector1">
            <a:avLst/>
          </a:prstGeom>
          <a:ln w="38100" cmpd="sng">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8338"/>
            <a:ext cx="91440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0"/>
            <a:ext cx="9144000" cy="660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a:lstStyle/>
          <a:p>
            <a:pPr algn="ctr" eaLnBrk="1" fontAlgn="auto" hangingPunct="1">
              <a:spcBef>
                <a:spcPts val="0"/>
              </a:spcBef>
              <a:spcAft>
                <a:spcPts val="0"/>
              </a:spcAft>
              <a:defRPr/>
            </a:pPr>
            <a:r>
              <a:rPr lang="en-US" sz="4000" dirty="0">
                <a:solidFill>
                  <a:srgbClr val="345884"/>
                </a:solidFill>
                <a:latin typeface="Garamond" panose="02020404030301010803" pitchFamily="18" charset="0"/>
              </a:rPr>
              <a:t>https://grants.nih.gov</a:t>
            </a:r>
          </a:p>
        </p:txBody>
      </p:sp>
      <p:sp>
        <p:nvSpPr>
          <p:cNvPr id="7" name="Oval 6"/>
          <p:cNvSpPr/>
          <p:nvPr/>
        </p:nvSpPr>
        <p:spPr>
          <a:xfrm>
            <a:off x="1524000" y="4267200"/>
            <a:ext cx="40386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5" name="Oval 4"/>
          <p:cNvSpPr/>
          <p:nvPr/>
        </p:nvSpPr>
        <p:spPr>
          <a:xfrm>
            <a:off x="2935288" y="1143000"/>
            <a:ext cx="1447800" cy="579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cxnSp>
        <p:nvCxnSpPr>
          <p:cNvPr id="6" name="Straight Arrow Connector 5"/>
          <p:cNvCxnSpPr/>
          <p:nvPr/>
        </p:nvCxnSpPr>
        <p:spPr>
          <a:xfrm flipH="1">
            <a:off x="2103120" y="1005840"/>
            <a:ext cx="206375" cy="1463040"/>
          </a:xfrm>
          <a:prstGeom prst="straightConnector1">
            <a:avLst/>
          </a:prstGeom>
          <a:ln w="38100" cmpd="sng">
            <a:solidFill>
              <a:srgbClr val="FF0000"/>
            </a:solidFill>
            <a:headEnd w="lg" len="med"/>
            <a:tailEnd type="triangle" w="lg" len="med"/>
          </a:ln>
          <a:scene3d>
            <a:camera prst="orthographicFront">
              <a:rot lat="0" lon="0" rev="18000000"/>
            </a:camera>
            <a:lightRig rig="threePt" dir="t"/>
          </a:scene3d>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660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a:lstStyle/>
          <a:p>
            <a:pPr algn="ctr" eaLnBrk="1" fontAlgn="auto" hangingPunct="1">
              <a:spcBef>
                <a:spcPts val="0"/>
              </a:spcBef>
              <a:spcAft>
                <a:spcPts val="0"/>
              </a:spcAft>
              <a:defRPr/>
            </a:pPr>
            <a:r>
              <a:rPr lang="en-US" sz="4000" dirty="0">
                <a:solidFill>
                  <a:srgbClr val="345884"/>
                </a:solidFill>
                <a:latin typeface="Garamond" panose="02020404030301010803" pitchFamily="18" charset="0"/>
              </a:rPr>
              <a:t>https://grants.nih.gov</a:t>
            </a:r>
          </a:p>
        </p:txBody>
      </p:sp>
      <p:sp>
        <p:nvSpPr>
          <p:cNvPr id="7" name="Oval 6"/>
          <p:cNvSpPr/>
          <p:nvPr/>
        </p:nvSpPr>
        <p:spPr>
          <a:xfrm>
            <a:off x="1524000" y="4267200"/>
            <a:ext cx="40386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pic>
        <p:nvPicPr>
          <p:cNvPr id="146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660400"/>
            <a:ext cx="9172575" cy="619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8575" y="3429000"/>
            <a:ext cx="22098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
        <p:nvSpPr>
          <p:cNvPr id="9" name="Rectangle 8"/>
          <p:cNvSpPr/>
          <p:nvPr/>
        </p:nvSpPr>
        <p:spPr>
          <a:xfrm>
            <a:off x="990600" y="5715000"/>
            <a:ext cx="990600" cy="228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2209800" y="-34925"/>
            <a:ext cx="2667000" cy="987425"/>
          </a:xfrm>
        </p:spPr>
        <p:txBody>
          <a:bodyPr/>
          <a:lstStyle/>
          <a:p>
            <a:pPr eaLnBrk="1" hangingPunct="1"/>
            <a:r>
              <a:rPr lang="en-US" altLang="en-US">
                <a:solidFill>
                  <a:schemeClr val="bg1"/>
                </a:solidFill>
              </a:rPr>
              <a:t>Brief History</a:t>
            </a:r>
          </a:p>
        </p:txBody>
      </p:sp>
      <p:sp>
        <p:nvSpPr>
          <p:cNvPr id="9219" name="Rectangle 3"/>
          <p:cNvSpPr>
            <a:spLocks noGrp="1" noChangeArrowheads="1"/>
          </p:cNvSpPr>
          <p:nvPr>
            <p:ph idx="1"/>
          </p:nvPr>
        </p:nvSpPr>
        <p:spPr>
          <a:xfrm>
            <a:off x="31750" y="1066800"/>
            <a:ext cx="8991600" cy="6172200"/>
          </a:xfrm>
        </p:spPr>
        <p:txBody>
          <a:bodyPr/>
          <a:lstStyle/>
          <a:p>
            <a:pPr eaLnBrk="1" hangingPunct="1">
              <a:defRPr/>
            </a:pPr>
            <a:r>
              <a:rPr lang="en-US" sz="2000" dirty="0">
                <a:solidFill>
                  <a:srgbClr val="FF0000"/>
                </a:solidFill>
                <a:cs typeface="Arial" charset="0"/>
              </a:rPr>
              <a:t>1997-1998:  </a:t>
            </a:r>
            <a:r>
              <a:rPr lang="en-US" sz="2000" dirty="0">
                <a:cs typeface="Arial" charset="0"/>
              </a:rPr>
              <a:t>Senior Staff Fellow, Developmental and Metabolic Neurology Branch, NINDS, NIH, Bethesda, MD. </a:t>
            </a:r>
          </a:p>
          <a:p>
            <a:pPr eaLnBrk="1" hangingPunct="1">
              <a:buFont typeface="Wingdings 2" panose="05020102010507070707" pitchFamily="18" charset="2"/>
              <a:buNone/>
              <a:defRPr/>
            </a:pPr>
            <a:r>
              <a:rPr lang="en-US" sz="2000" dirty="0">
                <a:cs typeface="Arial" charset="0"/>
              </a:rPr>
              <a:t>    Research:  </a:t>
            </a:r>
            <a:r>
              <a:rPr lang="en-US" sz="2000" dirty="0" err="1">
                <a:cs typeface="Arial" charset="0"/>
              </a:rPr>
              <a:t>Niemann</a:t>
            </a:r>
            <a:r>
              <a:rPr lang="en-US" sz="2000" dirty="0">
                <a:cs typeface="Arial" charset="0"/>
              </a:rPr>
              <a:t>-Pick Type C</a:t>
            </a:r>
          </a:p>
          <a:p>
            <a:pPr marL="0" eaLnBrk="1" hangingPunct="1">
              <a:lnSpc>
                <a:spcPts val="1200"/>
              </a:lnSpc>
              <a:spcBef>
                <a:spcPts val="0"/>
              </a:spcBef>
              <a:buFont typeface="Wingdings 2" panose="05020102010507070707" pitchFamily="18" charset="2"/>
              <a:buNone/>
              <a:defRPr/>
            </a:pPr>
            <a:endParaRPr lang="en-US" sz="2000" dirty="0">
              <a:cs typeface="Arial" charset="0"/>
            </a:endParaRPr>
          </a:p>
          <a:p>
            <a:pPr eaLnBrk="1" hangingPunct="1">
              <a:defRPr/>
            </a:pPr>
            <a:r>
              <a:rPr lang="en-US" sz="2000" dirty="0">
                <a:solidFill>
                  <a:srgbClr val="FF0000"/>
                </a:solidFill>
                <a:cs typeface="Arial" charset="0"/>
              </a:rPr>
              <a:t>1998-2003:</a:t>
            </a:r>
            <a:r>
              <a:rPr lang="en-US" sz="2000" dirty="0">
                <a:cs typeface="Arial" charset="0"/>
              </a:rPr>
              <a:t>  Senior Research Biologist, Department of Neuroscience, Merck Research Laboratories, Merck &amp; Co., West Point, PA. </a:t>
            </a:r>
          </a:p>
          <a:p>
            <a:pPr eaLnBrk="1" hangingPunct="1">
              <a:buFont typeface="Wingdings 2" panose="05020102010507070707" pitchFamily="18" charset="2"/>
              <a:buNone/>
              <a:defRPr/>
            </a:pPr>
            <a:r>
              <a:rPr lang="en-US" sz="2000" dirty="0">
                <a:cs typeface="Arial" charset="0"/>
              </a:rPr>
              <a:t>     Research:  Alzheimer’s, Parkinson’s, Bipolar Disorder and Schizophrenia</a:t>
            </a:r>
          </a:p>
          <a:p>
            <a:pPr marL="0" eaLnBrk="1" hangingPunct="1">
              <a:lnSpc>
                <a:spcPts val="1200"/>
              </a:lnSpc>
              <a:spcBef>
                <a:spcPts val="0"/>
              </a:spcBef>
              <a:buFont typeface="Wingdings 2" panose="05020102010507070707" pitchFamily="18" charset="2"/>
              <a:buNone/>
              <a:defRPr/>
            </a:pPr>
            <a:endParaRPr lang="en-US" sz="2000" dirty="0">
              <a:cs typeface="Arial" charset="0"/>
            </a:endParaRPr>
          </a:p>
          <a:p>
            <a:pPr eaLnBrk="1" hangingPunct="1">
              <a:defRPr/>
            </a:pPr>
            <a:r>
              <a:rPr lang="en-US" sz="2000" dirty="0">
                <a:solidFill>
                  <a:srgbClr val="FF0000"/>
                </a:solidFill>
                <a:cs typeface="Arial" charset="0"/>
              </a:rPr>
              <a:t>2003 to 2011:</a:t>
            </a:r>
            <a:r>
              <a:rPr lang="en-US" sz="2000" dirty="0">
                <a:cs typeface="Arial" charset="0"/>
              </a:rPr>
              <a:t>  Assistant Professor of Pediatrics, Northwestern University and Children’s Memorial Research Center, Chicago, IL.   </a:t>
            </a:r>
          </a:p>
          <a:p>
            <a:pPr eaLnBrk="1" hangingPunct="1">
              <a:buFont typeface="Wingdings 2" panose="05020102010507070707" pitchFamily="18" charset="2"/>
              <a:buNone/>
              <a:defRPr/>
            </a:pPr>
            <a:r>
              <a:rPr lang="en-US" sz="2000" dirty="0">
                <a:cs typeface="Arial" charset="0"/>
              </a:rPr>
              <a:t>    Research:  Molecular Basis of </a:t>
            </a:r>
            <a:r>
              <a:rPr lang="en-US" sz="2000" dirty="0" err="1">
                <a:cs typeface="Arial" charset="0"/>
              </a:rPr>
              <a:t>Neurodevelopmental</a:t>
            </a:r>
            <a:r>
              <a:rPr lang="en-US" sz="2000" dirty="0">
                <a:cs typeface="Arial" charset="0"/>
              </a:rPr>
              <a:t> Disorders including autism and schizophrenia</a:t>
            </a:r>
          </a:p>
          <a:p>
            <a:pPr marL="0" eaLnBrk="1" hangingPunct="1">
              <a:lnSpc>
                <a:spcPts val="1200"/>
              </a:lnSpc>
              <a:spcBef>
                <a:spcPts val="0"/>
              </a:spcBef>
              <a:buFont typeface="Wingdings 2" panose="05020102010507070707" pitchFamily="18" charset="2"/>
              <a:buNone/>
              <a:defRPr/>
            </a:pPr>
            <a:endParaRPr lang="en-US" sz="2000" dirty="0">
              <a:cs typeface="Arial" charset="0"/>
            </a:endParaRPr>
          </a:p>
          <a:p>
            <a:pPr eaLnBrk="1" hangingPunct="1">
              <a:defRPr/>
            </a:pPr>
            <a:r>
              <a:rPr lang="en-US" sz="2000" dirty="0">
                <a:solidFill>
                  <a:srgbClr val="FF0000"/>
                </a:solidFill>
                <a:cs typeface="Arial" charset="0"/>
              </a:rPr>
              <a:t>2011 to present:  </a:t>
            </a:r>
            <a:r>
              <a:rPr lang="en-US" sz="2000" dirty="0">
                <a:cs typeface="Arial" charset="0"/>
              </a:rPr>
              <a:t>Program Director, </a:t>
            </a:r>
            <a:r>
              <a:rPr lang="en-US" sz="2000" dirty="0" err="1">
                <a:cs typeface="Arial" charset="0"/>
              </a:rPr>
              <a:t>Neurogenetics</a:t>
            </a:r>
            <a:r>
              <a:rPr lang="en-US" sz="2000" dirty="0">
                <a:cs typeface="Arial" charset="0"/>
              </a:rPr>
              <a:t>, NINDS, NIH.</a:t>
            </a:r>
          </a:p>
          <a:p>
            <a:pPr eaLnBrk="1" hangingPunct="1">
              <a:defRPr/>
            </a:pPr>
            <a:r>
              <a:rPr lang="en-US" sz="2000" dirty="0">
                <a:cs typeface="Arial" charset="0"/>
              </a:rPr>
              <a:t>Promote interactions between investigators with different expertise to drive translation</a:t>
            </a:r>
          </a:p>
          <a:p>
            <a:pPr marL="0" indent="0" eaLnBrk="1" hangingPunct="1">
              <a:buFontTx/>
              <a:buNone/>
              <a:defRPr/>
            </a:pPr>
            <a:endParaRPr lang="en-US" sz="2000" dirty="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auto">
          <a:xfrm>
            <a:off x="722313" y="2362200"/>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gn="ctr" rtl="0" eaLnBrk="0" fontAlgn="base" hangingPunct="0">
              <a:lnSpc>
                <a:spcPct val="90000"/>
              </a:lnSpc>
              <a:spcBef>
                <a:spcPct val="0"/>
              </a:spcBef>
              <a:spcAft>
                <a:spcPct val="0"/>
              </a:spcAft>
              <a:defRPr sz="30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a:lstStyle>
          <a:p>
            <a:pPr algn="l">
              <a:defRPr/>
            </a:pPr>
            <a:endParaRPr lang="en-US" sz="4000" b="0" dirty="0">
              <a:latin typeface="Garamond" panose="02020404030301010803" pitchFamily="18" charset="0"/>
            </a:endParaRPr>
          </a:p>
          <a:p>
            <a:pPr algn="l">
              <a:defRPr/>
            </a:pPr>
            <a:endParaRPr lang="en-US" sz="4000" b="0" dirty="0">
              <a:latin typeface="Garamond" panose="02020404030301010803" pitchFamily="18" charset="0"/>
            </a:endParaRPr>
          </a:p>
          <a:p>
            <a:pPr algn="l">
              <a:defRPr/>
            </a:pPr>
            <a:endParaRPr lang="en-US" sz="4000" b="0" dirty="0">
              <a:latin typeface="Garamond" panose="02020404030301010803" pitchFamily="18" charset="0"/>
            </a:endParaRPr>
          </a:p>
          <a:p>
            <a:pPr algn="l">
              <a:defRPr/>
            </a:pPr>
            <a:r>
              <a:rPr lang="en-US" sz="4000" dirty="0">
                <a:latin typeface="Garamond" panose="02020404030301010803" pitchFamily="18" charset="0"/>
              </a:rPr>
              <a:t>You have an idea or plan</a:t>
            </a:r>
          </a:p>
        </p:txBody>
      </p:sp>
      <p:sp>
        <p:nvSpPr>
          <p:cNvPr id="132099" name="Text Placeholder 6"/>
          <p:cNvSpPr txBox="1">
            <a:spLocks/>
          </p:cNvSpPr>
          <p:nvPr/>
        </p:nvSpPr>
        <p:spPr bwMode="auto">
          <a:xfrm>
            <a:off x="722313" y="4587875"/>
            <a:ext cx="777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buFont typeface="Arial" panose="020B0604020202020204" pitchFamily="34" charset="0"/>
              <a:buNone/>
            </a:pPr>
            <a:r>
              <a:rPr lang="en-US" altLang="en-US" b="0">
                <a:solidFill>
                  <a:srgbClr val="345884"/>
                </a:solidFill>
              </a:rPr>
              <a:t>Now what?</a:t>
            </a:r>
          </a:p>
        </p:txBody>
      </p:sp>
      <p:cxnSp>
        <p:nvCxnSpPr>
          <p:cNvPr id="3" name="Straight Connector 2"/>
          <p:cNvCxnSpPr/>
          <p:nvPr/>
        </p:nvCxnSpPr>
        <p:spPr>
          <a:xfrm>
            <a:off x="722313" y="4495800"/>
            <a:ext cx="7772400" cy="0"/>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37"/>
          <p:cNvSpPr txBox="1">
            <a:spLocks noChangeArrowheads="1"/>
          </p:cNvSpPr>
          <p:nvPr/>
        </p:nvSpPr>
        <p:spPr bwMode="auto">
          <a:xfrm>
            <a:off x="7010400" y="1839913"/>
            <a:ext cx="1446213" cy="492125"/>
          </a:xfrm>
          <a:prstGeom prst="rect">
            <a:avLst/>
          </a:prstGeom>
          <a:solidFill>
            <a:schemeClr val="accent1">
              <a:alpha val="74901"/>
            </a:schemeClr>
          </a:solidFill>
          <a:ln>
            <a:noFill/>
          </a:ln>
          <a:extLst>
            <a:ext uri="{91240B29-F687-4F45-9708-019B960494DF}">
              <a14:hiddenLine xmlns:a14="http://schemas.microsoft.com/office/drawing/2010/main" w="3175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3200" b="0">
                <a:solidFill>
                  <a:srgbClr val="000066"/>
                </a:solidFill>
              </a:rPr>
              <a:t>     </a:t>
            </a:r>
            <a:endParaRPr lang="en-US" altLang="en-US" b="0"/>
          </a:p>
        </p:txBody>
      </p:sp>
      <p:sp>
        <p:nvSpPr>
          <p:cNvPr id="40" name="TextBox 39"/>
          <p:cNvSpPr txBox="1"/>
          <p:nvPr/>
        </p:nvSpPr>
        <p:spPr>
          <a:xfrm>
            <a:off x="3352800" y="1839913"/>
            <a:ext cx="3657600" cy="492125"/>
          </a:xfrm>
          <a:prstGeom prst="rect">
            <a:avLst/>
          </a:prstGeom>
          <a:solidFill>
            <a:schemeClr val="accent1">
              <a:lumMod val="20000"/>
              <a:lumOff val="80000"/>
            </a:schemeClr>
          </a:solidFill>
          <a:ln w="31750">
            <a:noFill/>
          </a:ln>
        </p:spPr>
        <p:txBody>
          <a:bodyPr lIns="0" tIns="0" rIns="0" bIns="0">
            <a:spAutoFit/>
          </a:bodyPr>
          <a:lstStyle/>
          <a:p>
            <a:pPr>
              <a:defRPr/>
            </a:pPr>
            <a:r>
              <a:rPr lang="en-US" sz="3200" b="0" dirty="0"/>
              <a:t>     </a:t>
            </a:r>
            <a:endParaRPr lang="en-US" sz="2800" b="0" dirty="0">
              <a:solidFill>
                <a:schemeClr val="tx1"/>
              </a:solidFill>
            </a:endParaRPr>
          </a:p>
        </p:txBody>
      </p:sp>
      <p:sp>
        <p:nvSpPr>
          <p:cNvPr id="133124" name="TextBox 40"/>
          <p:cNvSpPr txBox="1">
            <a:spLocks noChangeArrowheads="1"/>
          </p:cNvSpPr>
          <p:nvPr/>
        </p:nvSpPr>
        <p:spPr bwMode="auto">
          <a:xfrm>
            <a:off x="1143000" y="1828800"/>
            <a:ext cx="7315200" cy="492125"/>
          </a:xfrm>
          <a:prstGeom prst="rect">
            <a:avLst/>
          </a:prstGeom>
          <a:noFill/>
          <a:ln w="31750">
            <a:solidFill>
              <a:srgbClr val="345884"/>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3200" b="0">
                <a:solidFill>
                  <a:srgbClr val="000066"/>
                </a:solidFill>
              </a:rPr>
              <a:t>      </a:t>
            </a:r>
            <a:r>
              <a:rPr lang="en-US" altLang="en-US" b="0"/>
              <a:t>8      7      6      5      4      3      2      1 mo.</a:t>
            </a:r>
          </a:p>
        </p:txBody>
      </p:sp>
      <p:sp>
        <p:nvSpPr>
          <p:cNvPr id="133125" name="Title 1"/>
          <p:cNvSpPr>
            <a:spLocks noGrp="1"/>
          </p:cNvSpPr>
          <p:nvPr>
            <p:ph type="title"/>
          </p:nvPr>
        </p:nvSpPr>
        <p:spPr>
          <a:xfrm>
            <a:off x="266700" y="685800"/>
            <a:ext cx="8610600" cy="822325"/>
          </a:xfrm>
        </p:spPr>
        <p:txBody>
          <a:bodyPr/>
          <a:lstStyle/>
          <a:p>
            <a:pPr algn="ctr"/>
            <a:r>
              <a:rPr lang="en-US" altLang="en-US" b="1">
                <a:latin typeface="Garamond" panose="02020404030301010803" pitchFamily="18" charset="0"/>
                <a:cs typeface="Arial" panose="020B0604020202020204" pitchFamily="34" charset="0"/>
              </a:rPr>
              <a:t>Pre-submission planning timeline</a:t>
            </a:r>
          </a:p>
        </p:txBody>
      </p:sp>
      <p:sp>
        <p:nvSpPr>
          <p:cNvPr id="133126" name="TextBox 42"/>
          <p:cNvSpPr txBox="1">
            <a:spLocks noChangeArrowheads="1"/>
          </p:cNvSpPr>
          <p:nvPr/>
        </p:nvSpPr>
        <p:spPr bwMode="auto">
          <a:xfrm>
            <a:off x="8001000" y="2582863"/>
            <a:ext cx="91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2000" b="0"/>
              <a:t>Receipt</a:t>
            </a:r>
          </a:p>
          <a:p>
            <a:pPr>
              <a:lnSpc>
                <a:spcPct val="100000"/>
              </a:lnSpc>
              <a:spcBef>
                <a:spcPct val="0"/>
              </a:spcBef>
              <a:buClrTx/>
              <a:buFontTx/>
              <a:buNone/>
            </a:pPr>
            <a:r>
              <a:rPr lang="en-US" altLang="en-US" sz="2000" b="0"/>
              <a:t>Date</a:t>
            </a:r>
          </a:p>
        </p:txBody>
      </p:sp>
      <p:sp>
        <p:nvSpPr>
          <p:cNvPr id="133127" name="TextBox 43"/>
          <p:cNvSpPr txBox="1">
            <a:spLocks noChangeArrowheads="1"/>
          </p:cNvSpPr>
          <p:nvPr/>
        </p:nvSpPr>
        <p:spPr bwMode="auto">
          <a:xfrm>
            <a:off x="381000" y="1828800"/>
            <a:ext cx="76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1600" b="0"/>
              <a:t>Months Prior</a:t>
            </a:r>
          </a:p>
        </p:txBody>
      </p:sp>
      <p:sp>
        <p:nvSpPr>
          <p:cNvPr id="133128" name="TextBox 44"/>
          <p:cNvSpPr txBox="1">
            <a:spLocks noChangeArrowheads="1"/>
          </p:cNvSpPr>
          <p:nvPr/>
        </p:nvSpPr>
        <p:spPr bwMode="auto">
          <a:xfrm>
            <a:off x="533400" y="2582863"/>
            <a:ext cx="12192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2000" b="0"/>
              <a:t>Assess</a:t>
            </a:r>
          </a:p>
          <a:p>
            <a:pPr>
              <a:lnSpc>
                <a:spcPct val="100000"/>
              </a:lnSpc>
              <a:spcBef>
                <a:spcPct val="0"/>
              </a:spcBef>
              <a:buClrTx/>
              <a:buFontTx/>
              <a:buNone/>
            </a:pPr>
            <a:r>
              <a:rPr lang="en-US" altLang="en-US" sz="2000" b="0"/>
              <a:t>yourself, field, &amp; resources</a:t>
            </a:r>
          </a:p>
        </p:txBody>
      </p:sp>
      <p:cxnSp>
        <p:nvCxnSpPr>
          <p:cNvPr id="46" name="Straight Connector 45"/>
          <p:cNvCxnSpPr/>
          <p:nvPr/>
        </p:nvCxnSpPr>
        <p:spPr>
          <a:xfrm>
            <a:off x="2667000" y="2263775"/>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67600" y="2246313"/>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629400" y="2252663"/>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67400" y="2263775"/>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105400" y="2246313"/>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67200" y="2252663"/>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505200" y="2263775"/>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905000" y="2263775"/>
            <a:ext cx="0" cy="136525"/>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sp>
        <p:nvSpPr>
          <p:cNvPr id="133137" name="TextBox 53"/>
          <p:cNvSpPr txBox="1">
            <a:spLocks noChangeArrowheads="1"/>
          </p:cNvSpPr>
          <p:nvPr/>
        </p:nvSpPr>
        <p:spPr bwMode="auto">
          <a:xfrm>
            <a:off x="1071563" y="5181600"/>
            <a:ext cx="167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2000" b="0"/>
              <a:t>Brainstorm; research idea; call NIH staff</a:t>
            </a:r>
          </a:p>
        </p:txBody>
      </p:sp>
      <p:sp>
        <p:nvSpPr>
          <p:cNvPr id="133138" name="TextBox 54"/>
          <p:cNvSpPr txBox="1">
            <a:spLocks noChangeArrowheads="1"/>
          </p:cNvSpPr>
          <p:nvPr/>
        </p:nvSpPr>
        <p:spPr bwMode="auto">
          <a:xfrm>
            <a:off x="2057400" y="3573463"/>
            <a:ext cx="20574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2000" b="0"/>
              <a:t>Set up own review committee; determine human &amp; animal subject requirements</a:t>
            </a:r>
          </a:p>
        </p:txBody>
      </p:sp>
      <p:cxnSp>
        <p:nvCxnSpPr>
          <p:cNvPr id="56" name="Straight Connector 55"/>
          <p:cNvCxnSpPr/>
          <p:nvPr/>
        </p:nvCxnSpPr>
        <p:spPr>
          <a:xfrm>
            <a:off x="1905000" y="2476500"/>
            <a:ext cx="0" cy="2651125"/>
          </a:xfrm>
          <a:prstGeom prst="line">
            <a:avLst/>
          </a:prstGeom>
          <a:ln w="19050">
            <a:solidFill>
              <a:srgbClr val="345884"/>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67000" y="2476500"/>
            <a:ext cx="0" cy="1096963"/>
          </a:xfrm>
          <a:prstGeom prst="line">
            <a:avLst/>
          </a:prstGeom>
          <a:ln w="19050">
            <a:solidFill>
              <a:srgbClr val="345884"/>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629400" y="2474913"/>
            <a:ext cx="0" cy="2651125"/>
          </a:xfrm>
          <a:prstGeom prst="line">
            <a:avLst/>
          </a:prstGeom>
          <a:ln w="19050">
            <a:solidFill>
              <a:srgbClr val="345884"/>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458200" y="2382838"/>
            <a:ext cx="0" cy="182562"/>
          </a:xfrm>
          <a:prstGeom prst="line">
            <a:avLst/>
          </a:prstGeom>
          <a:ln w="19050">
            <a:solidFill>
              <a:srgbClr val="345884"/>
            </a:solidFill>
            <a:prstDash val="lgDash"/>
          </a:ln>
        </p:spPr>
        <p:style>
          <a:lnRef idx="1">
            <a:schemeClr val="accent1"/>
          </a:lnRef>
          <a:fillRef idx="0">
            <a:schemeClr val="accent1"/>
          </a:fillRef>
          <a:effectRef idx="0">
            <a:schemeClr val="accent1"/>
          </a:effectRef>
          <a:fontRef idx="minor">
            <a:schemeClr val="tx1"/>
          </a:fontRef>
        </p:style>
      </p:cxnSp>
      <p:sp>
        <p:nvSpPr>
          <p:cNvPr id="133143" name="TextBox 59"/>
          <p:cNvSpPr txBox="1">
            <a:spLocks noChangeArrowheads="1"/>
          </p:cNvSpPr>
          <p:nvPr/>
        </p:nvSpPr>
        <p:spPr bwMode="auto">
          <a:xfrm>
            <a:off x="3575050" y="2736850"/>
            <a:ext cx="2324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2000" b="0"/>
              <a:t>Outline application structure; write your application</a:t>
            </a:r>
          </a:p>
        </p:txBody>
      </p:sp>
      <p:sp>
        <p:nvSpPr>
          <p:cNvPr id="133144" name="TextBox 60"/>
          <p:cNvSpPr txBox="1">
            <a:spLocks noChangeArrowheads="1"/>
          </p:cNvSpPr>
          <p:nvPr/>
        </p:nvSpPr>
        <p:spPr bwMode="auto">
          <a:xfrm>
            <a:off x="5722938" y="5181600"/>
            <a:ext cx="18129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2000" b="0"/>
              <a:t>Get feedback; edit &amp; proofread</a:t>
            </a:r>
          </a:p>
        </p:txBody>
      </p:sp>
      <p:sp>
        <p:nvSpPr>
          <p:cNvPr id="133145" name="TextBox 61"/>
          <p:cNvSpPr txBox="1">
            <a:spLocks noChangeArrowheads="1"/>
          </p:cNvSpPr>
          <p:nvPr/>
        </p:nvSpPr>
        <p:spPr bwMode="auto">
          <a:xfrm>
            <a:off x="7010400" y="3659188"/>
            <a:ext cx="1333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2000" b="0"/>
              <a:t>Meet institutional deadlines</a:t>
            </a:r>
          </a:p>
        </p:txBody>
      </p:sp>
      <p:sp>
        <p:nvSpPr>
          <p:cNvPr id="63" name="Right Brace 62"/>
          <p:cNvSpPr/>
          <p:nvPr/>
        </p:nvSpPr>
        <p:spPr>
          <a:xfrm>
            <a:off x="4573562" y="1428663"/>
            <a:ext cx="152400" cy="2377440"/>
          </a:xfrm>
          <a:prstGeom prst="rightBrace">
            <a:avLst/>
          </a:prstGeom>
          <a:ln w="19050">
            <a:solidFill>
              <a:srgbClr val="345884"/>
            </a:solidFill>
            <a:prstDash val="lgDash"/>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64" name="Straight Connector 63"/>
          <p:cNvCxnSpPr/>
          <p:nvPr/>
        </p:nvCxnSpPr>
        <p:spPr>
          <a:xfrm>
            <a:off x="7466013" y="2476500"/>
            <a:ext cx="0" cy="1096963"/>
          </a:xfrm>
          <a:prstGeom prst="line">
            <a:avLst/>
          </a:prstGeom>
          <a:ln w="19050">
            <a:solidFill>
              <a:srgbClr val="345884"/>
            </a:solidFill>
            <a:prstDash val="lg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143000" y="1582738"/>
            <a:ext cx="2209800" cy="246062"/>
          </a:xfrm>
          <a:prstGeom prst="rect">
            <a:avLst/>
          </a:prstGeom>
          <a:noFill/>
          <a:ln w="38100">
            <a:noFill/>
          </a:ln>
        </p:spPr>
        <p:txBody>
          <a:bodyPr lIns="0" tIns="0" bIns="0">
            <a:spAutoFit/>
          </a:bodyPr>
          <a:lstStyle/>
          <a:p>
            <a:pPr algn="ctr">
              <a:defRPr/>
            </a:pPr>
            <a:r>
              <a:rPr lang="en-US" sz="1600" b="0" cap="all" dirty="0">
                <a:solidFill>
                  <a:schemeClr val="tx1"/>
                </a:solidFill>
              </a:rPr>
              <a:t>Planning</a:t>
            </a:r>
          </a:p>
        </p:txBody>
      </p:sp>
      <p:sp>
        <p:nvSpPr>
          <p:cNvPr id="66" name="TextBox 65"/>
          <p:cNvSpPr txBox="1"/>
          <p:nvPr/>
        </p:nvSpPr>
        <p:spPr>
          <a:xfrm>
            <a:off x="3352800" y="1582738"/>
            <a:ext cx="3651250" cy="246062"/>
          </a:xfrm>
          <a:prstGeom prst="rect">
            <a:avLst/>
          </a:prstGeom>
          <a:noFill/>
          <a:ln w="38100">
            <a:noFill/>
          </a:ln>
        </p:spPr>
        <p:txBody>
          <a:bodyPr lIns="0" tIns="0" bIns="0">
            <a:spAutoFit/>
          </a:bodyPr>
          <a:lstStyle/>
          <a:p>
            <a:pPr algn="ctr">
              <a:defRPr/>
            </a:pPr>
            <a:r>
              <a:rPr lang="en-US" sz="1600" b="0" cap="all" dirty="0">
                <a:solidFill>
                  <a:schemeClr val="tx1"/>
                </a:solidFill>
              </a:rPr>
              <a:t>Writing</a:t>
            </a:r>
          </a:p>
        </p:txBody>
      </p:sp>
      <p:sp>
        <p:nvSpPr>
          <p:cNvPr id="67" name="TextBox 66"/>
          <p:cNvSpPr txBox="1"/>
          <p:nvPr/>
        </p:nvSpPr>
        <p:spPr>
          <a:xfrm>
            <a:off x="7010400" y="1573213"/>
            <a:ext cx="1446213" cy="246062"/>
          </a:xfrm>
          <a:prstGeom prst="rect">
            <a:avLst/>
          </a:prstGeom>
          <a:noFill/>
          <a:ln w="38100">
            <a:noFill/>
          </a:ln>
        </p:spPr>
        <p:txBody>
          <a:bodyPr lIns="0" tIns="0" bIns="0">
            <a:spAutoFit/>
          </a:bodyPr>
          <a:lstStyle/>
          <a:p>
            <a:pPr algn="ctr">
              <a:defRPr/>
            </a:pPr>
            <a:r>
              <a:rPr lang="en-US" sz="1600" b="0" cap="all" dirty="0">
                <a:solidFill>
                  <a:schemeClr val="tx1"/>
                </a:solidFill>
              </a:rPr>
              <a:t>Submitting</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64612" y="8382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36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a:lstStyle>
          <a:p>
            <a:r>
              <a:rPr lang="en-US" b="0" dirty="0"/>
              <a:t>Where to start</a:t>
            </a:r>
          </a:p>
        </p:txBody>
      </p:sp>
      <p:sp>
        <p:nvSpPr>
          <p:cNvPr id="5" name="Content Placeholder 2"/>
          <p:cNvSpPr txBox="1">
            <a:spLocks/>
          </p:cNvSpPr>
          <p:nvPr/>
        </p:nvSpPr>
        <p:spPr bwMode="auto">
          <a:xfrm>
            <a:off x="264612" y="1752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spcBef>
                <a:spcPts val="0"/>
              </a:spcBef>
              <a:spcAft>
                <a:spcPts val="0"/>
              </a:spcAft>
              <a:defRPr/>
            </a:pPr>
            <a:r>
              <a:rPr lang="en-US" b="0" dirty="0"/>
              <a:t>Complete/renew required registrations </a:t>
            </a:r>
            <a:r>
              <a:rPr lang="en-US" sz="2400" b="0" dirty="0">
                <a:solidFill>
                  <a:srgbClr val="C00000"/>
                </a:solidFill>
              </a:rPr>
              <a:t>(Start now!)</a:t>
            </a:r>
          </a:p>
          <a:p>
            <a:pPr lvl="1" eaLnBrk="1" fontAlgn="auto" hangingPunct="1">
              <a:spcBef>
                <a:spcPts val="0"/>
              </a:spcBef>
              <a:spcAft>
                <a:spcPts val="0"/>
              </a:spcAft>
              <a:defRPr/>
            </a:pPr>
            <a:r>
              <a:rPr lang="en-US" b="0" dirty="0"/>
              <a:t>Institutions - required to register in multiple systems</a:t>
            </a:r>
          </a:p>
          <a:p>
            <a:pPr lvl="1" eaLnBrk="1" fontAlgn="auto" hangingPunct="1">
              <a:spcBef>
                <a:spcPts val="0"/>
              </a:spcBef>
              <a:spcAft>
                <a:spcPts val="0"/>
              </a:spcAft>
              <a:defRPr/>
            </a:pPr>
            <a:r>
              <a:rPr lang="en-US" b="0" dirty="0"/>
              <a:t>Investigators - must register in the eRA Commons</a:t>
            </a:r>
          </a:p>
          <a:p>
            <a:pPr eaLnBrk="1" fontAlgn="auto" hangingPunct="1">
              <a:spcBef>
                <a:spcPts val="0"/>
              </a:spcBef>
              <a:spcAft>
                <a:spcPts val="0"/>
              </a:spcAft>
              <a:defRPr/>
            </a:pPr>
            <a:endParaRPr lang="en-US" sz="1600" b="0" dirty="0"/>
          </a:p>
          <a:p>
            <a:pPr eaLnBrk="1" fontAlgn="auto" hangingPunct="1">
              <a:spcBef>
                <a:spcPts val="0"/>
              </a:spcBef>
              <a:spcAft>
                <a:spcPts val="0"/>
              </a:spcAft>
              <a:defRPr/>
            </a:pPr>
            <a:r>
              <a:rPr lang="en-US" b="0" dirty="0"/>
              <a:t>Develop the application</a:t>
            </a:r>
          </a:p>
          <a:p>
            <a:pPr lvl="1" eaLnBrk="1" fontAlgn="auto" hangingPunct="1">
              <a:spcBef>
                <a:spcPts val="0"/>
              </a:spcBef>
              <a:spcAft>
                <a:spcPts val="0"/>
              </a:spcAft>
              <a:defRPr/>
            </a:pPr>
            <a:r>
              <a:rPr lang="en-US" b="0" dirty="0"/>
              <a:t>Download application forms from funding opportunity announcement</a:t>
            </a:r>
          </a:p>
          <a:p>
            <a:pPr lvl="1" eaLnBrk="1" fontAlgn="auto" hangingPunct="1">
              <a:spcBef>
                <a:spcPts val="0"/>
              </a:spcBef>
              <a:spcAft>
                <a:spcPts val="0"/>
              </a:spcAft>
              <a:defRPr/>
            </a:pPr>
            <a:r>
              <a:rPr lang="en-US" b="0" u="dbl" dirty="0">
                <a:solidFill>
                  <a:srgbClr val="C00000"/>
                </a:solidFill>
              </a:rPr>
              <a:t>Carefully read</a:t>
            </a:r>
            <a:r>
              <a:rPr lang="en-US" b="0" dirty="0"/>
              <a:t> the funding opportunity </a:t>
            </a:r>
            <a:r>
              <a:rPr lang="en-US" b="0" u="sng" dirty="0"/>
              <a:t>and</a:t>
            </a:r>
            <a:r>
              <a:rPr lang="en-US" b="0" dirty="0"/>
              <a:t> application instructions to be sure you submit a responsive application. </a:t>
            </a:r>
          </a:p>
          <a:p>
            <a:pPr lvl="1" eaLnBrk="1" fontAlgn="auto" hangingPunct="1">
              <a:spcBef>
                <a:spcPts val="0"/>
              </a:spcBef>
              <a:spcAft>
                <a:spcPts val="0"/>
              </a:spcAft>
              <a:defRPr/>
            </a:pPr>
            <a:endParaRPr lang="en-US" sz="1400" b="0" dirty="0"/>
          </a:p>
          <a:p>
            <a:pPr eaLnBrk="1" fontAlgn="auto" hangingPunct="1">
              <a:spcBef>
                <a:spcPts val="0"/>
              </a:spcBef>
              <a:spcAft>
                <a:spcPts val="0"/>
              </a:spcAft>
              <a:defRPr/>
            </a:pPr>
            <a:r>
              <a:rPr lang="en-US" b="0" dirty="0"/>
              <a:t>Learn about the electronic application submission process well before the application due date</a:t>
            </a:r>
          </a:p>
          <a:p>
            <a:pPr lvl="1" eaLnBrk="1" fontAlgn="auto" hangingPunct="1">
              <a:spcBef>
                <a:spcPts val="0"/>
              </a:spcBef>
              <a:spcAft>
                <a:spcPts val="0"/>
              </a:spcAft>
              <a:defRPr/>
            </a:pPr>
            <a:endParaRPr lang="en-US" b="0" dirty="0"/>
          </a:p>
          <a:p>
            <a:pPr eaLnBrk="1" fontAlgn="auto" hangingPunct="1">
              <a:spcBef>
                <a:spcPts val="0"/>
              </a:spcBef>
              <a:spcAft>
                <a:spcPts val="0"/>
              </a:spcAft>
              <a:defRPr/>
            </a:pPr>
            <a:endParaRPr lang="en-US" b="0" dirty="0"/>
          </a:p>
          <a:p>
            <a:pPr eaLnBrk="1" fontAlgn="auto" hangingPunct="1">
              <a:spcBef>
                <a:spcPts val="0"/>
              </a:spcBef>
              <a:spcAft>
                <a:spcPts val="0"/>
              </a:spcAft>
              <a:defRPr/>
            </a:pPr>
            <a:endParaRPr lang="en-US" b="0" dirty="0"/>
          </a:p>
        </p:txBody>
      </p:sp>
    </p:spTree>
    <p:extLst>
      <p:ext uri="{BB962C8B-B14F-4D97-AF65-F5344CB8AC3E}">
        <p14:creationId xmlns:p14="http://schemas.microsoft.com/office/powerpoint/2010/main" val="81792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57200" y="685800"/>
            <a:ext cx="8229600" cy="944563"/>
          </a:xfrm>
        </p:spPr>
        <p:txBody>
          <a:bodyPr/>
          <a:lstStyle/>
          <a:p>
            <a:pPr algn="ctr" eaLnBrk="1" hangingPunct="1"/>
            <a:r>
              <a:rPr lang="en-US" altLang="en-US" sz="4000" b="1" dirty="0">
                <a:latin typeface="Garamond" panose="02020404030301010803" pitchFamily="18" charset="0"/>
                <a:cs typeface="Arial" panose="020B0604020202020204" pitchFamily="34" charset="0"/>
              </a:rPr>
              <a:t>Know your PD, SRO, and GS</a:t>
            </a:r>
          </a:p>
        </p:txBody>
      </p:sp>
      <p:sp>
        <p:nvSpPr>
          <p:cNvPr id="15363" name="Content Placeholder 2"/>
          <p:cNvSpPr>
            <a:spLocks noGrp="1"/>
          </p:cNvSpPr>
          <p:nvPr>
            <p:ph idx="1"/>
          </p:nvPr>
        </p:nvSpPr>
        <p:spPr>
          <a:xfrm>
            <a:off x="457200" y="1600200"/>
            <a:ext cx="8229600" cy="5029200"/>
          </a:xfrm>
        </p:spPr>
        <p:txBody>
          <a:bodyPr rtlCol="0">
            <a:normAutofit fontScale="92500" lnSpcReduction="20000"/>
          </a:bodyPr>
          <a:lstStyle/>
          <a:p>
            <a:pPr eaLnBrk="1" fontAlgn="auto" hangingPunct="1">
              <a:lnSpc>
                <a:spcPct val="100000"/>
              </a:lnSpc>
              <a:spcBef>
                <a:spcPts val="0"/>
              </a:spcBef>
              <a:spcAft>
                <a:spcPts val="600"/>
              </a:spcAft>
              <a:buFont typeface="Wingdings" panose="05000000000000000000" pitchFamily="2" charset="2"/>
              <a:buChar char="§"/>
              <a:defRPr/>
            </a:pPr>
            <a:r>
              <a:rPr lang="en-US" altLang="en-US" dirty="0"/>
              <a:t>Program Director (PD) (aka PO)</a:t>
            </a:r>
          </a:p>
          <a:p>
            <a:pPr lvl="1" eaLnBrk="1" fontAlgn="auto" hangingPunct="1">
              <a:lnSpc>
                <a:spcPct val="100000"/>
              </a:lnSpc>
              <a:spcBef>
                <a:spcPts val="0"/>
              </a:spcBef>
              <a:spcAft>
                <a:spcPts val="600"/>
              </a:spcAft>
              <a:buFont typeface="Courier New" panose="02070309020205020404" pitchFamily="49" charset="0"/>
              <a:buChar char="o"/>
              <a:defRPr/>
            </a:pPr>
            <a:r>
              <a:rPr lang="en-US" altLang="en-US" dirty="0"/>
              <a:t>Works in a particular institute</a:t>
            </a:r>
          </a:p>
          <a:p>
            <a:pPr lvl="1" eaLnBrk="1" fontAlgn="auto" hangingPunct="1">
              <a:lnSpc>
                <a:spcPct val="100000"/>
              </a:lnSpc>
              <a:spcBef>
                <a:spcPts val="0"/>
              </a:spcBef>
              <a:spcAft>
                <a:spcPts val="600"/>
              </a:spcAft>
              <a:buFont typeface="Courier New" panose="02070309020205020404" pitchFamily="49" charset="0"/>
              <a:buChar char="o"/>
              <a:defRPr/>
            </a:pPr>
            <a:r>
              <a:rPr lang="en-US" altLang="en-US" dirty="0"/>
              <a:t>Manages a scientific research portfolio of grants, contracts, and cooperative agreements</a:t>
            </a:r>
          </a:p>
          <a:p>
            <a:pPr marL="457200" lvl="1" indent="0" eaLnBrk="1" fontAlgn="auto" hangingPunct="1">
              <a:lnSpc>
                <a:spcPct val="100000"/>
              </a:lnSpc>
              <a:spcBef>
                <a:spcPts val="0"/>
              </a:spcBef>
              <a:spcAft>
                <a:spcPts val="600"/>
              </a:spcAft>
              <a:buNone/>
              <a:defRPr/>
            </a:pPr>
            <a:endParaRPr lang="en-US" altLang="en-US" dirty="0"/>
          </a:p>
          <a:p>
            <a:pPr eaLnBrk="1" fontAlgn="auto" hangingPunct="1">
              <a:lnSpc>
                <a:spcPct val="100000"/>
              </a:lnSpc>
              <a:spcBef>
                <a:spcPts val="0"/>
              </a:spcBef>
              <a:spcAft>
                <a:spcPts val="600"/>
              </a:spcAft>
              <a:buFont typeface="Wingdings" panose="05000000000000000000" pitchFamily="2" charset="2"/>
              <a:buChar char="§"/>
              <a:defRPr/>
            </a:pPr>
            <a:r>
              <a:rPr lang="en-US" altLang="en-US" dirty="0"/>
              <a:t>Scientific Review Officer (SRO)</a:t>
            </a:r>
          </a:p>
          <a:p>
            <a:pPr lvl="1" eaLnBrk="1" fontAlgn="auto" hangingPunct="1">
              <a:lnSpc>
                <a:spcPct val="100000"/>
              </a:lnSpc>
              <a:spcBef>
                <a:spcPts val="0"/>
              </a:spcBef>
              <a:spcAft>
                <a:spcPts val="600"/>
              </a:spcAft>
              <a:buFont typeface="Courier New" panose="02070309020205020404" pitchFamily="49" charset="0"/>
              <a:buChar char="o"/>
              <a:defRPr/>
            </a:pPr>
            <a:r>
              <a:rPr lang="en-US" altLang="en-US" dirty="0"/>
              <a:t>Typically works in CSR but also within institutes</a:t>
            </a:r>
          </a:p>
          <a:p>
            <a:pPr lvl="1" eaLnBrk="1" fontAlgn="auto" hangingPunct="1">
              <a:lnSpc>
                <a:spcPct val="100000"/>
              </a:lnSpc>
              <a:spcBef>
                <a:spcPts val="0"/>
              </a:spcBef>
              <a:spcAft>
                <a:spcPts val="600"/>
              </a:spcAft>
              <a:buFont typeface="Courier New" panose="02070309020205020404" pitchFamily="49" charset="0"/>
              <a:buChar char="o"/>
              <a:defRPr/>
            </a:pPr>
            <a:r>
              <a:rPr lang="en-US" altLang="en-US" dirty="0"/>
              <a:t>Helps ensure that the scientific review group (study section) identifies the most meritorious science for potential funding</a:t>
            </a:r>
          </a:p>
          <a:p>
            <a:pPr marL="457200" lvl="1" indent="0" eaLnBrk="1" fontAlgn="auto" hangingPunct="1">
              <a:lnSpc>
                <a:spcPct val="100000"/>
              </a:lnSpc>
              <a:spcBef>
                <a:spcPts val="0"/>
              </a:spcBef>
              <a:spcAft>
                <a:spcPts val="600"/>
              </a:spcAft>
              <a:buNone/>
              <a:defRPr/>
            </a:pPr>
            <a:endParaRPr lang="en-US" altLang="en-US" dirty="0"/>
          </a:p>
          <a:p>
            <a:pPr marL="228600" lvl="1" eaLnBrk="1" fontAlgn="auto" hangingPunct="1">
              <a:lnSpc>
                <a:spcPct val="100000"/>
              </a:lnSpc>
              <a:spcBef>
                <a:spcPts val="0"/>
              </a:spcBef>
              <a:spcAft>
                <a:spcPts val="600"/>
              </a:spcAft>
              <a:buFont typeface="Wingdings" panose="05000000000000000000" pitchFamily="2" charset="2"/>
              <a:buChar char="§"/>
              <a:defRPr/>
            </a:pPr>
            <a:r>
              <a:rPr lang="en-US" altLang="en-US" sz="2800" dirty="0"/>
              <a:t>Grants Management Specialist/Officer (GS/GMO)</a:t>
            </a:r>
          </a:p>
          <a:p>
            <a:pPr marL="800100" lvl="2" indent="-342900" eaLnBrk="1" fontAlgn="auto" hangingPunct="1">
              <a:lnSpc>
                <a:spcPct val="100000"/>
              </a:lnSpc>
              <a:spcBef>
                <a:spcPts val="0"/>
              </a:spcBef>
              <a:spcAft>
                <a:spcPts val="600"/>
              </a:spcAft>
              <a:buFont typeface="Courier New" panose="02070309020205020404" pitchFamily="49" charset="0"/>
              <a:buChar char="o"/>
              <a:defRPr/>
            </a:pPr>
            <a:r>
              <a:rPr lang="en-US" altLang="en-US" sz="2400" dirty="0"/>
              <a:t>Works in a particular institute; Evaluates applications for administrative content and compliance with policy</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457200" y="685800"/>
            <a:ext cx="8229600" cy="944563"/>
          </a:xfrm>
        </p:spPr>
        <p:txBody>
          <a:bodyPr/>
          <a:lstStyle/>
          <a:p>
            <a:pPr algn="ctr" eaLnBrk="1" hangingPunct="1"/>
            <a:r>
              <a:rPr lang="en-US" altLang="en-US" sz="4000" b="1">
                <a:latin typeface="Garamond" panose="02020404030301010803" pitchFamily="18" charset="0"/>
                <a:cs typeface="Arial" panose="020B0604020202020204" pitchFamily="34" charset="0"/>
              </a:rPr>
              <a:t>Contacting NIH Staff</a:t>
            </a:r>
          </a:p>
        </p:txBody>
      </p:sp>
      <p:graphicFrame>
        <p:nvGraphicFramePr>
          <p:cNvPr id="4" name="Table 3"/>
          <p:cNvGraphicFramePr>
            <a:graphicFrameLocks noGrp="1"/>
          </p:cNvGraphicFramePr>
          <p:nvPr>
            <p:extLst>
              <p:ext uri="{D42A27DB-BD31-4B8C-83A1-F6EECF244321}">
                <p14:modId xmlns:p14="http://schemas.microsoft.com/office/powerpoint/2010/main" val="238131639"/>
              </p:ext>
            </p:extLst>
          </p:nvPr>
        </p:nvGraphicFramePr>
        <p:xfrm>
          <a:off x="233363" y="1600200"/>
          <a:ext cx="8686800" cy="4610100"/>
        </p:xfrm>
        <a:graphic>
          <a:graphicData uri="http://schemas.openxmlformats.org/drawingml/2006/table">
            <a:tbl>
              <a:tblPr firstRow="1" bandRow="1">
                <a:tableStyleId>{5C22544A-7EE6-4342-B048-85BDC9FD1C3A}</a:tableStyleId>
              </a:tblPr>
              <a:tblGrid>
                <a:gridCol w="6091005">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43195">
                  <a:extLst>
                    <a:ext uri="{9D8B030D-6E8A-4147-A177-3AD203B41FA5}">
                      <a16:colId xmlns:a16="http://schemas.microsoft.com/office/drawing/2014/main" val="20003"/>
                    </a:ext>
                  </a:extLst>
                </a:gridCol>
              </a:tblGrid>
              <a:tr h="486263">
                <a:tc>
                  <a:txBody>
                    <a:bodyPr/>
                    <a:lstStyle/>
                    <a:p>
                      <a:pPr algn="ctr"/>
                      <a:r>
                        <a:rPr lang="en-US" sz="2400" dirty="0">
                          <a:solidFill>
                            <a:schemeClr val="bg1"/>
                          </a:solidFill>
                        </a:rPr>
                        <a:t>When to Contact</a:t>
                      </a:r>
                    </a:p>
                  </a:txBody>
                  <a:tcPr marT="45725" marB="45725">
                    <a:solidFill>
                      <a:srgbClr val="34588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PD</a:t>
                      </a:r>
                    </a:p>
                  </a:txBody>
                  <a:tcPr marT="45725" marB="45725">
                    <a:solidFill>
                      <a:srgbClr val="34588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SRO</a:t>
                      </a:r>
                    </a:p>
                  </a:txBody>
                  <a:tcPr marT="45725" marB="45725">
                    <a:solidFill>
                      <a:srgbClr val="345884"/>
                    </a:solidFill>
                  </a:tcPr>
                </a:tc>
                <a:tc>
                  <a:txBody>
                    <a:bodyPr/>
                    <a:lstStyle/>
                    <a:p>
                      <a:pPr algn="ctr"/>
                      <a:r>
                        <a:rPr lang="en-US" sz="2400" dirty="0"/>
                        <a:t>GS</a:t>
                      </a:r>
                    </a:p>
                  </a:txBody>
                  <a:tcPr marT="45725" marB="45725">
                    <a:solidFill>
                      <a:srgbClr val="345884"/>
                    </a:solidFill>
                  </a:tcPr>
                </a:tc>
                <a:extLst>
                  <a:ext uri="{0D108BD9-81ED-4DB2-BD59-A6C34878D82A}">
                    <a16:rowId xmlns:a16="http://schemas.microsoft.com/office/drawing/2014/main" val="10000"/>
                  </a:ext>
                </a:extLst>
              </a:tr>
              <a:tr h="1264286">
                <a:tc>
                  <a:txBody>
                    <a:bodyPr/>
                    <a:lstStyle/>
                    <a:p>
                      <a:r>
                        <a:rPr lang="en-US" sz="1800" b="1" dirty="0"/>
                        <a:t>Before Application Submission</a:t>
                      </a:r>
                      <a:r>
                        <a:rPr lang="en-US" sz="1800" b="0" dirty="0"/>
                        <a:t> to discuss:</a:t>
                      </a:r>
                      <a:endParaRPr lang="en-US" sz="1800" b="1" dirty="0"/>
                    </a:p>
                    <a:p>
                      <a:pPr marL="285750" indent="-285750">
                        <a:buFont typeface="Arial" panose="020B0604020202020204" pitchFamily="34" charset="0"/>
                        <a:buChar char="•"/>
                      </a:pPr>
                      <a:r>
                        <a:rPr lang="en-US" sz="1800" b="0" baseline="0" dirty="0"/>
                        <a:t>Research idea (or specific aims) &amp; fit with IC/priorities</a:t>
                      </a:r>
                    </a:p>
                    <a:p>
                      <a:pPr marL="285750" indent="-285750">
                        <a:buFont typeface="Arial" panose="020B0604020202020204" pitchFamily="34" charset="0"/>
                        <a:buChar char="•"/>
                      </a:pPr>
                      <a:r>
                        <a:rPr lang="en-US" sz="1800" b="0" baseline="0" dirty="0"/>
                        <a:t>Grant programs and funding opportunities</a:t>
                      </a:r>
                    </a:p>
                    <a:p>
                      <a:pPr marL="285750" indent="-285750">
                        <a:buFont typeface="Arial" panose="020B0604020202020204" pitchFamily="34" charset="0"/>
                        <a:buChar char="•"/>
                      </a:pPr>
                      <a:r>
                        <a:rPr lang="en-US" sz="1800" b="0" baseline="0" dirty="0"/>
                        <a:t>Questions about application process</a:t>
                      </a:r>
                    </a:p>
                  </a:txBody>
                  <a:tcPr marT="45725" marB="45725">
                    <a:solidFill>
                      <a:schemeClr val="accent5">
                        <a:lumMod val="20000"/>
                        <a:lumOff val="80000"/>
                      </a:schemeClr>
                    </a:solidFill>
                  </a:tcPr>
                </a:tc>
                <a:tc>
                  <a:txBody>
                    <a:bodyPr/>
                    <a:lstStyle/>
                    <a:p>
                      <a:endParaRPr lang="en-US" sz="1800" dirty="0"/>
                    </a:p>
                  </a:txBody>
                  <a:tcPr marT="45725" marB="45725">
                    <a:solidFill>
                      <a:schemeClr val="accent5">
                        <a:lumMod val="20000"/>
                        <a:lumOff val="80000"/>
                      </a:schemeClr>
                    </a:solidFill>
                  </a:tcPr>
                </a:tc>
                <a:tc>
                  <a:txBody>
                    <a:bodyPr/>
                    <a:lstStyle/>
                    <a:p>
                      <a:endParaRPr lang="en-US" sz="1800" dirty="0"/>
                    </a:p>
                  </a:txBody>
                  <a:tcPr marT="45725" marB="45725">
                    <a:solidFill>
                      <a:schemeClr val="accent5">
                        <a:lumMod val="20000"/>
                        <a:lumOff val="80000"/>
                      </a:schemeClr>
                    </a:solidFill>
                  </a:tcPr>
                </a:tc>
                <a:tc>
                  <a:txBody>
                    <a:bodyPr/>
                    <a:lstStyle/>
                    <a:p>
                      <a:endParaRPr lang="en-US" sz="1800" dirty="0"/>
                    </a:p>
                  </a:txBody>
                  <a:tcPr marT="45725" marB="45725">
                    <a:solidFill>
                      <a:schemeClr val="accent5">
                        <a:lumMod val="20000"/>
                        <a:lumOff val="80000"/>
                      </a:schemeClr>
                    </a:solidFill>
                  </a:tcPr>
                </a:tc>
                <a:extLst>
                  <a:ext uri="{0D108BD9-81ED-4DB2-BD59-A6C34878D82A}">
                    <a16:rowId xmlns:a16="http://schemas.microsoft.com/office/drawing/2014/main" val="10001"/>
                  </a:ext>
                </a:extLst>
              </a:tr>
              <a:tr h="9144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After Submission/Before Peer Review</a:t>
                      </a:r>
                      <a:r>
                        <a:rPr lang="en-US" sz="1800" b="0" dirty="0"/>
                        <a:t> to discuss:</a:t>
                      </a:r>
                      <a:endParaRPr lang="en-US" sz="1800" b="1" dirty="0"/>
                    </a:p>
                    <a:p>
                      <a:pPr marL="285750" indent="-285750">
                        <a:buFont typeface="Arial" panose="020B0604020202020204" pitchFamily="34" charset="0"/>
                        <a:buChar char="•"/>
                      </a:pPr>
                      <a:r>
                        <a:rPr lang="en-US" sz="1800" b="0" baseline="0" dirty="0"/>
                        <a:t>Review assignment or concerns (e.g., panel expertise)</a:t>
                      </a:r>
                    </a:p>
                    <a:p>
                      <a:pPr marL="285750" indent="-285750">
                        <a:buFont typeface="Arial" panose="020B0604020202020204" pitchFamily="34" charset="0"/>
                        <a:buChar char="•"/>
                      </a:pPr>
                      <a:r>
                        <a:rPr lang="en-US" sz="1800" b="0" dirty="0"/>
                        <a:t>Request to</a:t>
                      </a:r>
                      <a:r>
                        <a:rPr lang="en-US" sz="1800" b="0" baseline="0" dirty="0"/>
                        <a:t> send additional/corrective materials</a:t>
                      </a:r>
                      <a:endParaRPr lang="en-US" sz="1800" b="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a:p>
                  </a:txBody>
                  <a:tcPr marT="45725" marB="45725"/>
                </a:tc>
                <a:extLst>
                  <a:ext uri="{0D108BD9-81ED-4DB2-BD59-A6C34878D82A}">
                    <a16:rowId xmlns:a16="http://schemas.microsoft.com/office/drawing/2014/main" val="10002"/>
                  </a:ext>
                </a:extLst>
              </a:tr>
              <a:tr h="972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After Peer Review </a:t>
                      </a:r>
                      <a:r>
                        <a:rPr lang="en-US" sz="1800" b="0" dirty="0"/>
                        <a:t>to discuss:</a:t>
                      </a:r>
                      <a:endParaRPr lang="en-US" sz="1800" b="1" dirty="0"/>
                    </a:p>
                    <a:p>
                      <a:pPr marL="285750" indent="-285750">
                        <a:buFont typeface="Arial" panose="020B0604020202020204" pitchFamily="34" charset="0"/>
                        <a:buChar char="•"/>
                      </a:pPr>
                      <a:r>
                        <a:rPr lang="en-US" sz="1800" b="0" baseline="0" dirty="0"/>
                        <a:t>Summary statement and response to reviewer critiques</a:t>
                      </a:r>
                    </a:p>
                    <a:p>
                      <a:pPr marL="285750" indent="-285750">
                        <a:buFont typeface="Arial" panose="020B0604020202020204" pitchFamily="34" charset="0"/>
                        <a:buChar char="•"/>
                      </a:pPr>
                      <a:r>
                        <a:rPr lang="en-US" sz="1800" b="0" baseline="0" dirty="0"/>
                        <a:t>Potential for application resubmission</a:t>
                      </a:r>
                      <a:endParaRPr lang="en-US" sz="1800" b="1"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extLst>
                  <a:ext uri="{0D108BD9-81ED-4DB2-BD59-A6C34878D82A}">
                    <a16:rowId xmlns:a16="http://schemas.microsoft.com/office/drawing/2014/main" val="10003"/>
                  </a:ext>
                </a:extLst>
              </a:tr>
              <a:tr h="972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At</a:t>
                      </a:r>
                      <a:r>
                        <a:rPr lang="en-US" sz="1800" b="1" baseline="0" dirty="0"/>
                        <a:t> any point</a:t>
                      </a:r>
                      <a:r>
                        <a:rPr lang="en-US" sz="1800" b="1" dirty="0"/>
                        <a:t> </a:t>
                      </a:r>
                      <a:r>
                        <a:rPr lang="en-US" sz="1800" b="0" dirty="0"/>
                        <a:t>to discuss: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Budget questions/</a:t>
                      </a:r>
                      <a:r>
                        <a:rPr lang="en-US" sz="1800" b="0" baseline="0" dirty="0"/>
                        <a:t>administrative issues about award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baseline="0" dirty="0"/>
                        <a:t>Interpretation of grants policies</a:t>
                      </a:r>
                      <a:endParaRPr lang="en-US" sz="1800" b="0" dirty="0"/>
                    </a:p>
                  </a:txBody>
                  <a:tcPr marT="45725" marB="45725"/>
                </a:tc>
                <a:tc>
                  <a:txBody>
                    <a:bodyPr/>
                    <a:lstStyle/>
                    <a:p>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extLst>
                  <a:ext uri="{0D108BD9-81ED-4DB2-BD59-A6C34878D82A}">
                    <a16:rowId xmlns:a16="http://schemas.microsoft.com/office/drawing/2014/main" val="10004"/>
                  </a:ext>
                </a:extLst>
              </a:tr>
            </a:tbl>
          </a:graphicData>
        </a:graphic>
      </p:graphicFrame>
      <p:sp>
        <p:nvSpPr>
          <p:cNvPr id="138275" name="TextBox 35"/>
          <p:cNvSpPr txBox="1">
            <a:spLocks noChangeArrowheads="1"/>
          </p:cNvSpPr>
          <p:nvPr/>
        </p:nvSpPr>
        <p:spPr bwMode="auto">
          <a:xfrm>
            <a:off x="233363" y="6340475"/>
            <a:ext cx="8682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2000" b="0" dirty="0"/>
              <a:t>PD=Program Director; SRO=Scientific Review Officer; GS=Grants Specialist</a:t>
            </a:r>
          </a:p>
        </p:txBody>
      </p:sp>
      <p:pic>
        <p:nvPicPr>
          <p:cNvPr id="138276" name="Picture 2" descr="C:\Users\alvarezr\AppData\Local\Microsoft\Windows\Temporary Internet Files\Content.IE5\ZKMVSCXM\Check_mark_23x20_02.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581400"/>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77" name="Picture 2" descr="C:\Users\alvarezr\AppData\Local\Microsoft\Windows\Temporary Internet Files\Content.IE5\ZKMVSCXM\Check_mark_23x20_02.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38400"/>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78" name="Picture 2" descr="C:\Users\alvarezr\AppData\Local\Microsoft\Windows\Temporary Internet Files\Content.IE5\ZKMVSCXM\Check_mark_23x20_02.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486400"/>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79" name="Picture 2" descr="C:\Users\alvarezr\AppData\Local\Microsoft\Windows\Temporary Internet Files\Content.IE5\ZKMVSCXM\Check_mark_23x20_02.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486400"/>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80" name="Picture 2" descr="C:\Users\alvarezr\AppData\Local\Microsoft\Windows\Temporary Internet Files\Content.IE5\ZKMVSCXM\Check_mark_23x20_02.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572000"/>
            <a:ext cx="48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228600" y="1676400"/>
            <a:ext cx="2362200" cy="2133600"/>
          </a:xfrm>
        </p:spPr>
        <p:txBody>
          <a:bodyPr tIns="91440" bIns="91440"/>
          <a:lstStyle/>
          <a:p>
            <a:pPr eaLnBrk="1" hangingPunct="1"/>
            <a:r>
              <a:rPr lang="en-US" altLang="en-US" b="1">
                <a:latin typeface="Garamond" panose="02020404030301010803" pitchFamily="18" charset="0"/>
                <a:cs typeface="Arial" panose="020B0604020202020204" pitchFamily="34" charset="0"/>
              </a:rPr>
              <a:t>RePORTER</a:t>
            </a:r>
            <a:r>
              <a:rPr lang="en-US" altLang="en-US">
                <a:latin typeface="Garamond" panose="02020404030301010803" pitchFamily="18" charset="0"/>
                <a:cs typeface="Arial" panose="020B0604020202020204" pitchFamily="34" charset="0"/>
              </a:rPr>
              <a:t> (RePORT </a:t>
            </a:r>
            <a:r>
              <a:rPr lang="en-US" altLang="en-US" b="1">
                <a:latin typeface="Garamond" panose="02020404030301010803" pitchFamily="18" charset="0"/>
                <a:cs typeface="Arial" panose="020B0604020202020204" pitchFamily="34" charset="0"/>
              </a:rPr>
              <a:t>E</a:t>
            </a:r>
            <a:r>
              <a:rPr lang="en-US" altLang="en-US">
                <a:latin typeface="Garamond" panose="02020404030301010803" pitchFamily="18" charset="0"/>
                <a:cs typeface="Arial" panose="020B0604020202020204" pitchFamily="34" charset="0"/>
              </a:rPr>
              <a:t>xpenditures and </a:t>
            </a:r>
            <a:r>
              <a:rPr lang="en-US" altLang="en-US" b="1">
                <a:latin typeface="Garamond" panose="02020404030301010803" pitchFamily="18" charset="0"/>
                <a:cs typeface="Arial" panose="020B0604020202020204" pitchFamily="34" charset="0"/>
              </a:rPr>
              <a:t>R</a:t>
            </a:r>
            <a:r>
              <a:rPr lang="en-US" altLang="en-US">
                <a:latin typeface="Garamond" panose="02020404030301010803" pitchFamily="18" charset="0"/>
                <a:cs typeface="Arial" panose="020B0604020202020204" pitchFamily="34" charset="0"/>
              </a:rPr>
              <a:t>esults)</a:t>
            </a:r>
          </a:p>
        </p:txBody>
      </p:sp>
      <p:pic>
        <p:nvPicPr>
          <p:cNvPr id="134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76600" y="0"/>
            <a:ext cx="5340350" cy="6858000"/>
          </a:xfrm>
        </p:spPr>
      </p:pic>
      <p:sp>
        <p:nvSpPr>
          <p:cNvPr id="5" name="Oval 4"/>
          <p:cNvSpPr/>
          <p:nvPr/>
        </p:nvSpPr>
        <p:spPr>
          <a:xfrm>
            <a:off x="4495800" y="1082675"/>
            <a:ext cx="712788" cy="381000"/>
          </a:xfrm>
          <a:prstGeom prst="ellipse">
            <a:avLst/>
          </a:prstGeom>
          <a:noFill/>
          <a:ln w="38100">
            <a:solidFill>
              <a:srgbClr val="3458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bwMode="auto">
          <a:xfrm>
            <a:off x="0" y="6248400"/>
            <a:ext cx="2743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nchor="b"/>
          <a:lstStyle>
            <a:lvl1pPr algn="l" rtl="0" eaLnBrk="0" fontAlgn="base" hangingPunct="0">
              <a:lnSpc>
                <a:spcPct val="90000"/>
              </a:lnSpc>
              <a:spcBef>
                <a:spcPct val="0"/>
              </a:spcBef>
              <a:spcAft>
                <a:spcPct val="0"/>
              </a:spcAft>
              <a:defRPr sz="32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a:lstStyle>
          <a:p>
            <a:pPr algn="ctr" eaLnBrk="1" hangingPunct="1">
              <a:defRPr/>
            </a:pPr>
            <a:r>
              <a:rPr lang="en-US" altLang="en-US" sz="1600" b="0" dirty="0">
                <a:latin typeface="+mn-lt"/>
                <a:cs typeface="Arial" pitchFamily="34" charset="0"/>
              </a:rPr>
              <a:t>http://projectreporter.nih.gov</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auto">
          <a:xfrm>
            <a:off x="722313" y="2362200"/>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gn="ctr" rtl="0" eaLnBrk="0" fontAlgn="base" hangingPunct="0">
              <a:lnSpc>
                <a:spcPct val="90000"/>
              </a:lnSpc>
              <a:spcBef>
                <a:spcPct val="0"/>
              </a:spcBef>
              <a:spcAft>
                <a:spcPct val="0"/>
              </a:spcAft>
              <a:defRPr sz="30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a:lstStyle>
          <a:p>
            <a:pPr algn="l">
              <a:defRPr/>
            </a:pPr>
            <a:endParaRPr lang="en-US" sz="4000" b="0" dirty="0">
              <a:latin typeface="Garamond" panose="02020404030301010803" pitchFamily="18" charset="0"/>
            </a:endParaRPr>
          </a:p>
          <a:p>
            <a:pPr algn="l">
              <a:defRPr/>
            </a:pPr>
            <a:endParaRPr lang="en-US" sz="4000" b="0" dirty="0">
              <a:latin typeface="Garamond" panose="02020404030301010803" pitchFamily="18" charset="0"/>
            </a:endParaRPr>
          </a:p>
          <a:p>
            <a:pPr algn="l">
              <a:defRPr/>
            </a:pPr>
            <a:endParaRPr lang="en-US" sz="4000" b="0" dirty="0">
              <a:latin typeface="Garamond" panose="02020404030301010803" pitchFamily="18" charset="0"/>
            </a:endParaRPr>
          </a:p>
          <a:p>
            <a:pPr algn="l">
              <a:defRPr/>
            </a:pPr>
            <a:r>
              <a:rPr lang="en-US" sz="4000" dirty="0">
                <a:latin typeface="Garamond" panose="02020404030301010803" pitchFamily="18" charset="0"/>
              </a:rPr>
              <a:t>Writing your grant application</a:t>
            </a:r>
          </a:p>
        </p:txBody>
      </p:sp>
      <p:sp>
        <p:nvSpPr>
          <p:cNvPr id="147459" name="Text Placeholder 6"/>
          <p:cNvSpPr txBox="1">
            <a:spLocks/>
          </p:cNvSpPr>
          <p:nvPr/>
        </p:nvSpPr>
        <p:spPr bwMode="auto">
          <a:xfrm>
            <a:off x="722313" y="4587875"/>
            <a:ext cx="777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buFont typeface="Arial" panose="020B0604020202020204" pitchFamily="34" charset="0"/>
              <a:buNone/>
            </a:pPr>
            <a:r>
              <a:rPr lang="en-US" altLang="en-US" b="0">
                <a:solidFill>
                  <a:srgbClr val="345884"/>
                </a:solidFill>
              </a:rPr>
              <a:t>Some do’s, don’ts, and pointers</a:t>
            </a:r>
          </a:p>
        </p:txBody>
      </p:sp>
      <p:cxnSp>
        <p:nvCxnSpPr>
          <p:cNvPr id="3" name="Straight Connector 2"/>
          <p:cNvCxnSpPr/>
          <p:nvPr/>
        </p:nvCxnSpPr>
        <p:spPr>
          <a:xfrm>
            <a:off x="722313" y="4495800"/>
            <a:ext cx="7772400" cy="0"/>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457200" y="798513"/>
            <a:ext cx="8229600" cy="1143000"/>
          </a:xfrm>
        </p:spPr>
        <p:txBody>
          <a:bodyPr/>
          <a:lstStyle/>
          <a:p>
            <a:pPr algn="ctr"/>
            <a:r>
              <a:rPr lang="en-US" altLang="en-US" sz="4400" b="1" dirty="0">
                <a:latin typeface="Garamond" panose="02020404030301010803" pitchFamily="18" charset="0"/>
                <a:cs typeface="Arial" panose="020B0604020202020204" pitchFamily="34" charset="0"/>
              </a:rPr>
              <a:t>R01 Applications</a:t>
            </a:r>
            <a:endParaRPr lang="en-US" altLang="en-US" sz="4400" dirty="0">
              <a:latin typeface="Arial" panose="020B0604020202020204" pitchFamily="34" charset="0"/>
              <a:cs typeface="Arial" panose="020B0604020202020204" pitchFamily="34" charset="0"/>
            </a:endParaRPr>
          </a:p>
        </p:txBody>
      </p:sp>
      <p:sp>
        <p:nvSpPr>
          <p:cNvPr id="148483" name="Rectangle 1027"/>
          <p:cNvSpPr>
            <a:spLocks noGrp="1" noChangeArrowheads="1"/>
          </p:cNvSpPr>
          <p:nvPr>
            <p:ph idx="1"/>
          </p:nvPr>
        </p:nvSpPr>
        <p:spPr>
          <a:xfrm>
            <a:off x="304800" y="2057400"/>
            <a:ext cx="8610600" cy="4191000"/>
          </a:xfrm>
        </p:spPr>
        <p:txBody>
          <a:bodyPr/>
          <a:lstStyle/>
          <a:p>
            <a:pPr>
              <a:lnSpc>
                <a:spcPct val="100000"/>
              </a:lnSpc>
              <a:spcBef>
                <a:spcPct val="0"/>
              </a:spcBef>
              <a:spcAft>
                <a:spcPts val="600"/>
              </a:spcAft>
            </a:pPr>
            <a:r>
              <a:rPr lang="en-US" altLang="en-US" dirty="0">
                <a:cs typeface="Tahoma" panose="020B0604030504040204" pitchFamily="34" charset="0"/>
              </a:rPr>
              <a:t>Hypothesis- </a:t>
            </a:r>
            <a:r>
              <a:rPr lang="en-US" altLang="en-US" i="1" dirty="0">
                <a:cs typeface="Tahoma" panose="020B0604030504040204" pitchFamily="34" charset="0"/>
              </a:rPr>
              <a:t>or</a:t>
            </a:r>
            <a:r>
              <a:rPr lang="en-US" altLang="en-US" dirty="0">
                <a:cs typeface="Tahoma" panose="020B0604030504040204" pitchFamily="34" charset="0"/>
              </a:rPr>
              <a:t> Discovery-driven research grant </a:t>
            </a:r>
          </a:p>
          <a:p>
            <a:pPr>
              <a:lnSpc>
                <a:spcPct val="100000"/>
              </a:lnSpc>
              <a:spcBef>
                <a:spcPct val="0"/>
              </a:spcBef>
              <a:spcAft>
                <a:spcPts val="600"/>
              </a:spcAft>
            </a:pPr>
            <a:r>
              <a:rPr lang="en-US" altLang="en-US" dirty="0">
                <a:cs typeface="Tahoma" panose="020B0604030504040204" pitchFamily="34" charset="0"/>
              </a:rPr>
              <a:t>Individual or multi-Principal Investigator (PI or MPI)</a:t>
            </a:r>
          </a:p>
          <a:p>
            <a:pPr>
              <a:lnSpc>
                <a:spcPct val="100000"/>
              </a:lnSpc>
              <a:spcBef>
                <a:spcPct val="0"/>
              </a:spcBef>
              <a:spcAft>
                <a:spcPts val="600"/>
              </a:spcAft>
            </a:pPr>
            <a:r>
              <a:rPr lang="en-US" altLang="en-US" dirty="0">
                <a:cs typeface="Tahoma" panose="020B0604030504040204" pitchFamily="34" charset="0"/>
              </a:rPr>
              <a:t>Up to 5 years in duration</a:t>
            </a:r>
          </a:p>
          <a:p>
            <a:pPr>
              <a:lnSpc>
                <a:spcPct val="100000"/>
              </a:lnSpc>
              <a:spcBef>
                <a:spcPct val="0"/>
              </a:spcBef>
              <a:spcAft>
                <a:spcPts val="600"/>
              </a:spcAft>
            </a:pPr>
            <a:r>
              <a:rPr lang="en-US" altLang="en-US" dirty="0">
                <a:cs typeface="Tahoma" panose="020B0604030504040204" pitchFamily="34" charset="0"/>
              </a:rPr>
              <a:t>Budget: up to $250K modular; over $250K categorical</a:t>
            </a:r>
          </a:p>
          <a:p>
            <a:pPr>
              <a:lnSpc>
                <a:spcPct val="100000"/>
              </a:lnSpc>
              <a:spcBef>
                <a:spcPct val="0"/>
              </a:spcBef>
              <a:spcAft>
                <a:spcPts val="600"/>
              </a:spcAft>
            </a:pPr>
            <a:r>
              <a:rPr lang="en-US" altLang="en-US" dirty="0">
                <a:cs typeface="Tahoma" panose="020B0604030504040204" pitchFamily="34" charset="0"/>
              </a:rPr>
              <a:t>Published and/or preliminary data to justify scientific premise</a:t>
            </a:r>
          </a:p>
          <a:p>
            <a:pPr>
              <a:lnSpc>
                <a:spcPct val="100000"/>
              </a:lnSpc>
              <a:spcBef>
                <a:spcPct val="0"/>
              </a:spcBef>
              <a:spcAft>
                <a:spcPts val="600"/>
              </a:spcAft>
            </a:pPr>
            <a:r>
              <a:rPr lang="en-US" altLang="en-US" dirty="0">
                <a:cs typeface="Tahoma" panose="020B0604030504040204" pitchFamily="34" charset="0"/>
              </a:rPr>
              <a:t>Preliminary data not required for New PI/ESI, but…</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628650" y="838200"/>
            <a:ext cx="7886700" cy="1230313"/>
          </a:xfrm>
        </p:spPr>
        <p:txBody>
          <a:bodyPr/>
          <a:lstStyle/>
          <a:p>
            <a:pPr algn="ctr">
              <a:lnSpc>
                <a:spcPct val="100000"/>
              </a:lnSpc>
            </a:pPr>
            <a:r>
              <a:rPr lang="en-US" altLang="en-US" sz="4000" b="1" dirty="0">
                <a:latin typeface="Garamond" panose="02020404030301010803" pitchFamily="18" charset="0"/>
                <a:cs typeface="Arial" panose="020B0604020202020204" pitchFamily="34" charset="0"/>
              </a:rPr>
              <a:t>Are you a new investigator (NI), an early stage investigator (ESI)?</a:t>
            </a:r>
          </a:p>
        </p:txBody>
      </p:sp>
      <p:sp>
        <p:nvSpPr>
          <p:cNvPr id="3" name="Content Placeholder 2"/>
          <p:cNvSpPr>
            <a:spLocks noGrp="1"/>
          </p:cNvSpPr>
          <p:nvPr>
            <p:ph idx="1"/>
          </p:nvPr>
        </p:nvSpPr>
        <p:spPr>
          <a:xfrm>
            <a:off x="457200" y="2286000"/>
            <a:ext cx="8229600" cy="4289425"/>
          </a:xfrm>
        </p:spPr>
        <p:txBody>
          <a:bodyPr>
            <a:normAutofit lnSpcReduction="10000"/>
          </a:bodyPr>
          <a:lstStyle/>
          <a:p>
            <a:pPr>
              <a:lnSpc>
                <a:spcPct val="120000"/>
              </a:lnSpc>
              <a:spcBef>
                <a:spcPts val="0"/>
              </a:spcBef>
              <a:spcAft>
                <a:spcPts val="300"/>
              </a:spcAft>
              <a:buFont typeface="Arial" charset="0"/>
              <a:buChar char="•"/>
              <a:defRPr/>
            </a:pPr>
            <a:r>
              <a:rPr lang="en-US" dirty="0"/>
              <a:t>Pertains to R01 applications</a:t>
            </a:r>
          </a:p>
          <a:p>
            <a:pPr>
              <a:lnSpc>
                <a:spcPct val="120000"/>
              </a:lnSpc>
              <a:spcBef>
                <a:spcPts val="0"/>
              </a:spcBef>
              <a:spcAft>
                <a:spcPts val="300"/>
              </a:spcAft>
              <a:buFont typeface="Arial" charset="0"/>
              <a:buChar char="•"/>
              <a:defRPr/>
            </a:pPr>
            <a:r>
              <a:rPr lang="en-US" dirty="0"/>
              <a:t>NI - never has been awarded a R01</a:t>
            </a:r>
          </a:p>
          <a:p>
            <a:pPr>
              <a:lnSpc>
                <a:spcPct val="120000"/>
              </a:lnSpc>
              <a:spcBef>
                <a:spcPts val="0"/>
              </a:spcBef>
              <a:spcAft>
                <a:spcPts val="300"/>
              </a:spcAft>
              <a:buFont typeface="Arial" charset="0"/>
              <a:buChar char="•"/>
              <a:defRPr/>
            </a:pPr>
            <a:r>
              <a:rPr lang="en-US" dirty="0"/>
              <a:t>ESI – never been awarded a R01 </a:t>
            </a:r>
            <a:r>
              <a:rPr lang="en-US" u="sng" dirty="0"/>
              <a:t>and</a:t>
            </a:r>
            <a:r>
              <a:rPr lang="en-US" dirty="0"/>
              <a:t> is within 10 years of terminal degree</a:t>
            </a:r>
          </a:p>
          <a:p>
            <a:pPr>
              <a:lnSpc>
                <a:spcPct val="120000"/>
              </a:lnSpc>
              <a:spcBef>
                <a:spcPts val="0"/>
              </a:spcBef>
              <a:spcAft>
                <a:spcPts val="300"/>
              </a:spcAft>
              <a:buFont typeface="Arial" charset="0"/>
              <a:buChar char="•"/>
              <a:defRPr/>
            </a:pPr>
            <a:r>
              <a:rPr lang="en-US" dirty="0"/>
              <a:t>Does it make a difference?</a:t>
            </a:r>
          </a:p>
          <a:p>
            <a:pPr lvl="1">
              <a:lnSpc>
                <a:spcPct val="120000"/>
              </a:lnSpc>
              <a:spcBef>
                <a:spcPts val="0"/>
              </a:spcBef>
              <a:spcAft>
                <a:spcPts val="300"/>
              </a:spcAft>
              <a:buFont typeface="Arial" charset="0"/>
              <a:buChar char="•"/>
              <a:defRPr/>
            </a:pPr>
            <a:r>
              <a:rPr lang="en-US" dirty="0"/>
              <a:t>In a study section, NI and ESI R01 applications are clustered and reviewed together</a:t>
            </a:r>
          </a:p>
          <a:p>
            <a:pPr lvl="1">
              <a:lnSpc>
                <a:spcPct val="120000"/>
              </a:lnSpc>
              <a:spcBef>
                <a:spcPts val="0"/>
              </a:spcBef>
              <a:spcAft>
                <a:spcPts val="300"/>
              </a:spcAft>
              <a:buFont typeface="Arial" charset="0"/>
              <a:buChar char="•"/>
              <a:defRPr/>
            </a:pPr>
            <a:r>
              <a:rPr lang="en-US" dirty="0"/>
              <a:t>At the institute level, ESI and sometimes NI applications have a preferential ‘</a:t>
            </a:r>
            <a:r>
              <a:rPr lang="en-US" dirty="0" err="1"/>
              <a:t>payline</a:t>
            </a:r>
            <a:r>
              <a:rPr lang="en-US" dirty="0"/>
              <a:t>’</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628650" y="685800"/>
            <a:ext cx="7886700" cy="1230313"/>
          </a:xfrm>
        </p:spPr>
        <p:txBody>
          <a:bodyPr/>
          <a:lstStyle/>
          <a:p>
            <a:pPr algn="ctr">
              <a:lnSpc>
                <a:spcPct val="100000"/>
              </a:lnSpc>
            </a:pPr>
            <a:r>
              <a:rPr lang="en-US" altLang="en-US" b="1" dirty="0">
                <a:latin typeface="Garamond" panose="02020404030301010803" pitchFamily="18" charset="0"/>
                <a:cs typeface="Arial" panose="020B0604020202020204" pitchFamily="34" charset="0"/>
              </a:rPr>
              <a:t>Are you a new investigator (NI), an early stage investigator (ESI)?</a:t>
            </a:r>
          </a:p>
        </p:txBody>
      </p:sp>
      <p:sp>
        <p:nvSpPr>
          <p:cNvPr id="3" name="Content Placeholder 2"/>
          <p:cNvSpPr>
            <a:spLocks noGrp="1"/>
          </p:cNvSpPr>
          <p:nvPr>
            <p:ph idx="1"/>
          </p:nvPr>
        </p:nvSpPr>
        <p:spPr>
          <a:xfrm>
            <a:off x="457200" y="2133600"/>
            <a:ext cx="8229600" cy="4289425"/>
          </a:xfrm>
        </p:spPr>
        <p:txBody>
          <a:bodyPr>
            <a:normAutofit/>
          </a:bodyPr>
          <a:lstStyle/>
          <a:p>
            <a:pPr>
              <a:lnSpc>
                <a:spcPct val="120000"/>
              </a:lnSpc>
              <a:spcBef>
                <a:spcPts val="0"/>
              </a:spcBef>
              <a:spcAft>
                <a:spcPts val="300"/>
              </a:spcAft>
              <a:buFont typeface="Arial" charset="0"/>
              <a:buChar char="•"/>
              <a:defRPr/>
            </a:pPr>
            <a:r>
              <a:rPr lang="en-US" altLang="en-US" dirty="0">
                <a:cs typeface="Tahoma" panose="020B0604030504040204" pitchFamily="34" charset="0"/>
              </a:rPr>
              <a:t>Preliminary data not required for New PI/ESI, but…</a:t>
            </a:r>
          </a:p>
          <a:p>
            <a:pPr>
              <a:lnSpc>
                <a:spcPct val="120000"/>
              </a:lnSpc>
              <a:spcBef>
                <a:spcPts val="0"/>
              </a:spcBef>
              <a:spcAft>
                <a:spcPts val="300"/>
              </a:spcAft>
              <a:buFont typeface="Arial" charset="0"/>
              <a:buChar char="•"/>
              <a:defRPr/>
            </a:pPr>
            <a:r>
              <a:rPr lang="en-US" altLang="en-US" dirty="0">
                <a:cs typeface="Tahoma" panose="020B0604030504040204" pitchFamily="34" charset="0"/>
              </a:rPr>
              <a:t>Published and/or preliminary data is required to support your scientific premise</a:t>
            </a:r>
          </a:p>
          <a:p>
            <a:pPr>
              <a:lnSpc>
                <a:spcPct val="120000"/>
              </a:lnSpc>
              <a:spcBef>
                <a:spcPts val="0"/>
              </a:spcBef>
              <a:spcAft>
                <a:spcPts val="300"/>
              </a:spcAft>
              <a:buFont typeface="Arial" charset="0"/>
              <a:buChar char="•"/>
              <a:defRPr/>
            </a:pPr>
            <a:r>
              <a:rPr lang="en-US" altLang="en-US" dirty="0">
                <a:cs typeface="Tahoma" panose="020B0604030504040204" pitchFamily="34" charset="0"/>
              </a:rPr>
              <a:t>Feasibility is required for the experimental design</a:t>
            </a:r>
          </a:p>
          <a:p>
            <a:pPr lvl="1">
              <a:lnSpc>
                <a:spcPct val="120000"/>
              </a:lnSpc>
              <a:spcBef>
                <a:spcPts val="0"/>
              </a:spcBef>
              <a:spcAft>
                <a:spcPts val="300"/>
              </a:spcAft>
              <a:buFont typeface="Arial" charset="0"/>
              <a:buChar char="•"/>
              <a:defRPr/>
            </a:pPr>
            <a:r>
              <a:rPr lang="en-US" altLang="en-US" dirty="0">
                <a:cs typeface="Tahoma" panose="020B0604030504040204" pitchFamily="34" charset="0"/>
              </a:rPr>
              <a:t>Published and/or preliminary data</a:t>
            </a:r>
          </a:p>
          <a:p>
            <a:pPr lvl="1">
              <a:lnSpc>
                <a:spcPct val="120000"/>
              </a:lnSpc>
              <a:spcBef>
                <a:spcPts val="0"/>
              </a:spcBef>
              <a:spcAft>
                <a:spcPts val="300"/>
              </a:spcAft>
              <a:buFont typeface="Arial" charset="0"/>
              <a:buChar char="•"/>
              <a:defRPr/>
            </a:pPr>
            <a:r>
              <a:rPr lang="en-US" altLang="en-US" dirty="0">
                <a:cs typeface="Tahoma" panose="020B0604030504040204" pitchFamily="34" charset="0"/>
              </a:rPr>
              <a:t>Expertise and publications of a collaborator</a:t>
            </a:r>
          </a:p>
          <a:p>
            <a:pPr lvl="2">
              <a:lnSpc>
                <a:spcPct val="120000"/>
              </a:lnSpc>
              <a:spcBef>
                <a:spcPts val="0"/>
              </a:spcBef>
              <a:spcAft>
                <a:spcPts val="300"/>
              </a:spcAft>
              <a:buFont typeface="Arial" charset="0"/>
              <a:buChar char="•"/>
              <a:defRPr/>
            </a:pPr>
            <a:r>
              <a:rPr lang="en-US" altLang="en-US" dirty="0">
                <a:cs typeface="Tahoma" panose="020B0604030504040204" pitchFamily="34" charset="0"/>
              </a:rPr>
              <a:t>Include </a:t>
            </a:r>
            <a:r>
              <a:rPr lang="en-US" altLang="en-US" dirty="0" err="1">
                <a:cs typeface="Tahoma" panose="020B0604030504040204" pitchFamily="34" charset="0"/>
              </a:rPr>
              <a:t>biosketch</a:t>
            </a:r>
            <a:r>
              <a:rPr lang="en-US" altLang="en-US" dirty="0">
                <a:cs typeface="Tahoma" panose="020B0604030504040204" pitchFamily="34" charset="0"/>
              </a:rPr>
              <a:t> and letter of support</a:t>
            </a:r>
          </a:p>
          <a:p>
            <a:pPr lvl="1">
              <a:lnSpc>
                <a:spcPct val="120000"/>
              </a:lnSpc>
              <a:spcBef>
                <a:spcPts val="0"/>
              </a:spcBef>
              <a:spcAft>
                <a:spcPts val="300"/>
              </a:spcAft>
              <a:buFont typeface="Arial" charset="0"/>
              <a:buChar char="•"/>
              <a:defRPr/>
            </a:pPr>
            <a:endParaRPr lang="en-US" altLang="en-US" dirty="0">
              <a:cs typeface="Tahoma" panose="020B0604030504040204" pitchFamily="34" charset="0"/>
            </a:endParaRPr>
          </a:p>
        </p:txBody>
      </p:sp>
    </p:spTree>
    <p:extLst>
      <p:ext uri="{BB962C8B-B14F-4D97-AF65-F5344CB8AC3E}">
        <p14:creationId xmlns:p14="http://schemas.microsoft.com/office/powerpoint/2010/main" val="143507784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txBox="1">
            <a:spLocks/>
          </p:cNvSpPr>
          <p:nvPr/>
        </p:nvSpPr>
        <p:spPr bwMode="auto">
          <a:xfrm>
            <a:off x="8763000" y="6580188"/>
            <a:ext cx="3810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2" tIns="45666" rIns="91332" bIns="45666"/>
          <a:lstStyle>
            <a:lvl1pPr>
              <a:lnSpc>
                <a:spcPct val="95000"/>
              </a:lnSpc>
              <a:spcBef>
                <a:spcPct val="35000"/>
              </a:spcBef>
              <a:buClr>
                <a:schemeClr val="accent1"/>
              </a:buClr>
              <a:buChar char="•"/>
              <a:defRPr sz="2500">
                <a:solidFill>
                  <a:schemeClr val="tx1"/>
                </a:solidFill>
                <a:latin typeface="Arial" panose="020B0604020202020204" pitchFamily="34" charset="0"/>
                <a:ea typeface="ＭＳ Ｐゴシック" panose="020B0600070205080204" pitchFamily="34" charset="-128"/>
              </a:defRPr>
            </a:lvl1pPr>
            <a:lvl2pPr marL="742950" indent="-285750">
              <a:lnSpc>
                <a:spcPct val="95000"/>
              </a:lnSpc>
              <a:spcBef>
                <a:spcPct val="25000"/>
              </a:spcBef>
              <a:buClr>
                <a:schemeClr val="accent1"/>
              </a:buClr>
              <a:buChar char="–"/>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5000"/>
              </a:lnSpc>
              <a:spcBef>
                <a:spcPct val="25000"/>
              </a:spcBef>
              <a:buClr>
                <a:schemeClr val="accent1"/>
              </a:buClr>
              <a:buChar char="•"/>
              <a:defRPr sz="1900" i="1">
                <a:solidFill>
                  <a:schemeClr val="tx1"/>
                </a:solidFill>
                <a:latin typeface="Arial" panose="020B0604020202020204" pitchFamily="34" charset="0"/>
                <a:ea typeface="ＭＳ Ｐゴシック" panose="020B0600070205080204" pitchFamily="34" charset="-128"/>
              </a:defRPr>
            </a:lvl3pPr>
            <a:lvl4pPr marL="1600200" indent="-228600">
              <a:lnSpc>
                <a:spcPct val="95000"/>
              </a:lnSpc>
              <a:spcBef>
                <a:spcPct val="25000"/>
              </a:spcBef>
              <a:buClr>
                <a:schemeClr val="accent1"/>
              </a:buClr>
              <a:buChar char="–"/>
              <a:defRPr sz="1900" i="1">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25000"/>
              </a:spcBef>
              <a:buClr>
                <a:schemeClr val="accent1"/>
              </a:buClr>
              <a:buChar char="»"/>
              <a:defRPr sz="19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25000"/>
              </a:spcBef>
              <a:spcAft>
                <a:spcPct val="0"/>
              </a:spcAft>
              <a:buClr>
                <a:schemeClr val="accent1"/>
              </a:buClr>
              <a:buChar char="»"/>
              <a:defRPr sz="1900" i="1">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fld id="{0F843542-7BBF-49C9-AD6D-5300B728FB06}" type="slidenum">
              <a:rPr lang="en-US" altLang="en-US" sz="1200" b="0" smtClean="0">
                <a:solidFill>
                  <a:srgbClr val="898989"/>
                </a:solidFill>
                <a:sym typeface="Calibri" panose="020F0502020204030204" pitchFamily="34" charset="0"/>
              </a:rPr>
              <a:pPr eaLnBrk="1" hangingPunct="1">
                <a:lnSpc>
                  <a:spcPct val="100000"/>
                </a:lnSpc>
                <a:spcBef>
                  <a:spcPct val="0"/>
                </a:spcBef>
                <a:buClrTx/>
                <a:buFontTx/>
                <a:buNone/>
              </a:pPr>
              <a:t>3</a:t>
            </a:fld>
            <a:endParaRPr lang="en-US" altLang="en-US" sz="1200" b="0">
              <a:solidFill>
                <a:srgbClr val="898989"/>
              </a:solidFill>
              <a:sym typeface="Calibri" panose="020F0502020204030204" pitchFamily="34" charset="0"/>
            </a:endParaRPr>
          </a:p>
        </p:txBody>
      </p:sp>
      <p:sp>
        <p:nvSpPr>
          <p:cNvPr id="14339" name="Title 1"/>
          <p:cNvSpPr>
            <a:spLocks noGrp="1"/>
          </p:cNvSpPr>
          <p:nvPr>
            <p:ph type="title" idx="4294967295"/>
          </p:nvPr>
        </p:nvSpPr>
        <p:spPr>
          <a:xfrm>
            <a:off x="2254250" y="0"/>
            <a:ext cx="6305550" cy="808038"/>
          </a:xfrm>
        </p:spPr>
        <p:txBody>
          <a:bodyPr/>
          <a:lstStyle/>
          <a:p>
            <a:r>
              <a:rPr lang="en-US" altLang="en-US" sz="3200">
                <a:solidFill>
                  <a:schemeClr val="bg1"/>
                </a:solidFill>
              </a:rPr>
              <a:t>My Role</a:t>
            </a:r>
          </a:p>
        </p:txBody>
      </p:sp>
      <p:sp>
        <p:nvSpPr>
          <p:cNvPr id="14340" name="TextBox 1"/>
          <p:cNvSpPr txBox="1">
            <a:spLocks noChangeArrowheads="1"/>
          </p:cNvSpPr>
          <p:nvPr/>
        </p:nvSpPr>
        <p:spPr bwMode="auto">
          <a:xfrm>
            <a:off x="381000" y="914400"/>
            <a:ext cx="838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800100" indent="-3429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1200"/>
              </a:spcBef>
              <a:buFont typeface="Arial" panose="020B0604020202020204" pitchFamily="34" charset="0"/>
              <a:buChar char="•"/>
            </a:pPr>
            <a:r>
              <a:rPr lang="en-US" altLang="en-US" sz="2000" b="0" dirty="0">
                <a:solidFill>
                  <a:srgbClr val="000000"/>
                </a:solidFill>
                <a:cs typeface="+mn-cs"/>
              </a:rPr>
              <a:t>Act as an advocate for a scientific area</a:t>
            </a:r>
          </a:p>
          <a:p>
            <a:pPr lvl="1" eaLnBrk="1" hangingPunct="1">
              <a:spcBef>
                <a:spcPts val="1200"/>
              </a:spcBef>
              <a:buFont typeface="Arial" panose="020B0604020202020204" pitchFamily="34" charset="0"/>
              <a:buChar char="•"/>
            </a:pPr>
            <a:r>
              <a:rPr lang="en-US" altLang="en-US" sz="2000" b="0" dirty="0">
                <a:solidFill>
                  <a:srgbClr val="000000"/>
                </a:solidFill>
                <a:cs typeface="+mn-cs"/>
              </a:rPr>
              <a:t>Interact with investigators and facilitate funding</a:t>
            </a:r>
          </a:p>
          <a:p>
            <a:pPr lvl="1" eaLnBrk="1" hangingPunct="1">
              <a:spcBef>
                <a:spcPts val="1200"/>
              </a:spcBef>
              <a:buFont typeface="Arial" panose="020B0604020202020204" pitchFamily="34" charset="0"/>
              <a:buChar char="•"/>
            </a:pPr>
            <a:r>
              <a:rPr lang="en-US" altLang="en-US" sz="2000" b="0" dirty="0">
                <a:solidFill>
                  <a:srgbClr val="000000"/>
                </a:solidFill>
                <a:cs typeface="+mn-cs"/>
              </a:rPr>
              <a:t>Interact with advocacy</a:t>
            </a:r>
          </a:p>
          <a:p>
            <a:pPr lvl="1" eaLnBrk="1" hangingPunct="1">
              <a:spcBef>
                <a:spcPts val="1200"/>
              </a:spcBef>
              <a:buFont typeface="Arial" panose="020B0604020202020204" pitchFamily="34" charset="0"/>
              <a:buChar char="•"/>
            </a:pPr>
            <a:r>
              <a:rPr lang="en-US" altLang="en-US" sz="2000" b="0" dirty="0">
                <a:solidFill>
                  <a:srgbClr val="000000"/>
                </a:solidFill>
                <a:cs typeface="+mn-cs"/>
              </a:rPr>
              <a:t>Identify gaps in portfolio</a:t>
            </a:r>
          </a:p>
          <a:p>
            <a:pPr lvl="1" eaLnBrk="1" hangingPunct="1">
              <a:spcBef>
                <a:spcPts val="1200"/>
              </a:spcBef>
              <a:buFont typeface="Arial" panose="020B0604020202020204" pitchFamily="34" charset="0"/>
              <a:buChar char="•"/>
            </a:pPr>
            <a:r>
              <a:rPr lang="en-US" altLang="en-US" sz="2000" b="0" dirty="0">
                <a:solidFill>
                  <a:srgbClr val="000000"/>
                </a:solidFill>
                <a:cs typeface="+mn-cs"/>
              </a:rPr>
              <a:t>Hold workshops</a:t>
            </a:r>
          </a:p>
          <a:p>
            <a:pPr eaLnBrk="1" hangingPunct="1">
              <a:spcBef>
                <a:spcPts val="1200"/>
              </a:spcBef>
              <a:buFont typeface="Arial" panose="020B0604020202020204" pitchFamily="34" charset="0"/>
              <a:buChar char="•"/>
            </a:pPr>
            <a:r>
              <a:rPr lang="en-US" altLang="en-US" sz="2000" b="0" dirty="0">
                <a:solidFill>
                  <a:srgbClr val="000000"/>
                </a:solidFill>
                <a:cs typeface="+mn-cs"/>
              </a:rPr>
              <a:t>Oversee grant portfolios</a:t>
            </a:r>
          </a:p>
          <a:p>
            <a:pPr eaLnBrk="1" hangingPunct="1">
              <a:spcBef>
                <a:spcPts val="1200"/>
              </a:spcBef>
              <a:buFont typeface="Arial" panose="020B0604020202020204" pitchFamily="34" charset="0"/>
              <a:buChar char="•"/>
            </a:pPr>
            <a:r>
              <a:rPr lang="en-US" altLang="en-US" sz="2000" b="0" dirty="0">
                <a:solidFill>
                  <a:srgbClr val="000000"/>
                </a:solidFill>
                <a:cs typeface="+mn-cs"/>
              </a:rPr>
              <a:t>Administer NIH's scientific programs</a:t>
            </a:r>
          </a:p>
          <a:p>
            <a:pPr eaLnBrk="1" hangingPunct="1">
              <a:spcBef>
                <a:spcPts val="1200"/>
              </a:spcBef>
              <a:buFont typeface="Arial" panose="020B0604020202020204" pitchFamily="34" charset="0"/>
              <a:buChar char="•"/>
            </a:pPr>
            <a:r>
              <a:rPr lang="en-US" altLang="en-US" sz="2000" b="0" dirty="0">
                <a:solidFill>
                  <a:srgbClr val="000000"/>
                </a:solidFill>
                <a:cs typeface="+mn-cs"/>
              </a:rPr>
              <a:t>Set priorities for committing federal funds</a:t>
            </a:r>
          </a:p>
          <a:p>
            <a:pPr eaLnBrk="1" hangingPunct="1">
              <a:spcBef>
                <a:spcPts val="1200"/>
              </a:spcBef>
              <a:buFont typeface="Arial" panose="020B0604020202020204" pitchFamily="34" charset="0"/>
              <a:buChar char="•"/>
            </a:pPr>
            <a:r>
              <a:rPr lang="en-US" altLang="en-US" sz="2000" b="0" dirty="0">
                <a:solidFill>
                  <a:srgbClr val="000000"/>
                </a:solidFill>
                <a:cs typeface="+mn-cs"/>
              </a:rPr>
              <a:t>Interact across the NIH – </a:t>
            </a:r>
            <a:r>
              <a:rPr lang="en-US" altLang="en-US" sz="2000" b="0" dirty="0"/>
              <a:t>e.g., Hydrocephalus Trans-NIH Working Group, NF Trans-NIH Working Group, ECHO</a:t>
            </a:r>
          </a:p>
          <a:p>
            <a:pPr eaLnBrk="1" hangingPunct="1">
              <a:spcBef>
                <a:spcPts val="1200"/>
              </a:spcBef>
              <a:buFont typeface="Arial" panose="020B0604020202020204" pitchFamily="34" charset="0"/>
              <a:buChar char="•"/>
            </a:pPr>
            <a:r>
              <a:rPr lang="en-US" altLang="en-US" sz="2000" b="0" dirty="0">
                <a:solidFill>
                  <a:srgbClr val="000000"/>
                </a:solidFill>
                <a:cs typeface="+mn-cs"/>
              </a:rPr>
              <a:t>Grant mechanisms – Training (Fs and Ks), Research (</a:t>
            </a:r>
            <a:r>
              <a:rPr lang="en-US" altLang="en-US" sz="2000" b="0" dirty="0" err="1">
                <a:solidFill>
                  <a:srgbClr val="000000"/>
                </a:solidFill>
                <a:cs typeface="+mn-cs"/>
              </a:rPr>
              <a:t>Rs</a:t>
            </a:r>
            <a:r>
              <a:rPr lang="en-US" altLang="en-US" sz="2000" b="0" dirty="0">
                <a:solidFill>
                  <a:srgbClr val="000000"/>
                </a:solidFill>
                <a:cs typeface="+mn-cs"/>
              </a:rPr>
              <a:t>), Program Projects (P01s), Cooperative Agreements (Us), Small Business Grants (SBIRs/STTRs), RDCRNs, Clinical Trials and Conference Grants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0128" y="652985"/>
            <a:ext cx="8534400" cy="758825"/>
          </a:xfrm>
        </p:spPr>
        <p:txBody>
          <a:bodyPr>
            <a:noAutofit/>
          </a:bodyPr>
          <a:lstStyle/>
          <a:p>
            <a:pPr eaLnBrk="1" hangingPunct="1">
              <a:defRPr/>
            </a:pPr>
            <a:r>
              <a:rPr lang="en-US" sz="4000" dirty="0"/>
              <a:t>Do I Contact NIH </a:t>
            </a:r>
            <a:r>
              <a:rPr lang="en-US" sz="4000" i="1" dirty="0"/>
              <a:t>Before</a:t>
            </a:r>
            <a:r>
              <a:rPr lang="en-US" sz="4000" dirty="0"/>
              <a:t> Applying?</a:t>
            </a:r>
            <a:endParaRPr lang="en-US" sz="4000" i="1" dirty="0"/>
          </a:p>
        </p:txBody>
      </p:sp>
      <p:sp>
        <p:nvSpPr>
          <p:cNvPr id="5" name="TextBox 4" descr="Yes!&#10;"/>
          <p:cNvSpPr txBox="1"/>
          <p:nvPr/>
        </p:nvSpPr>
        <p:spPr>
          <a:xfrm>
            <a:off x="3809999" y="1600200"/>
            <a:ext cx="971741" cy="523220"/>
          </a:xfrm>
          <a:prstGeom prst="rect">
            <a:avLst/>
          </a:prstGeom>
          <a:noFill/>
        </p:spPr>
        <p:txBody>
          <a:bodyPr wrap="none" rtlCol="0">
            <a:spAutoFit/>
          </a:bodyPr>
          <a:lstStyle/>
          <a:p>
            <a:pPr eaLnBrk="1" hangingPunct="1"/>
            <a:r>
              <a:rPr lang="en-US" sz="2800" dirty="0">
                <a:solidFill>
                  <a:srgbClr val="FF0000"/>
                </a:solidFill>
                <a:latin typeface="Georgia"/>
                <a:cs typeface="+mn-cs"/>
              </a:rPr>
              <a:t>Yes!</a:t>
            </a:r>
          </a:p>
        </p:txBody>
      </p:sp>
      <p:sp>
        <p:nvSpPr>
          <p:cNvPr id="6" name="Rectangle 3"/>
          <p:cNvSpPr>
            <a:spLocks noGrp="1" noChangeArrowheads="1"/>
          </p:cNvSpPr>
          <p:nvPr>
            <p:ph sz="quarter" idx="4294967295"/>
          </p:nvPr>
        </p:nvSpPr>
        <p:spPr>
          <a:xfrm>
            <a:off x="304800" y="2057400"/>
            <a:ext cx="8504238" cy="4572000"/>
          </a:xfrm>
        </p:spPr>
        <p:txBody>
          <a:bodyPr/>
          <a:lstStyle/>
          <a:p>
            <a:pPr eaLnBrk="1" hangingPunct="1">
              <a:buFontTx/>
              <a:buNone/>
            </a:pPr>
            <a:r>
              <a:rPr lang="en-US" b="1" dirty="0"/>
              <a:t>Mandatory</a:t>
            </a:r>
          </a:p>
          <a:p>
            <a:pPr eaLnBrk="1" hangingPunct="1"/>
            <a:r>
              <a:rPr lang="en-US" sz="2800" dirty="0"/>
              <a:t>Application with budget </a:t>
            </a:r>
            <a:r>
              <a:rPr lang="en-US" sz="2800" u="sng" dirty="0"/>
              <a:t>&gt;</a:t>
            </a:r>
            <a:r>
              <a:rPr lang="en-US" sz="2800" dirty="0"/>
              <a:t>$500,000 direct costs for any single year</a:t>
            </a:r>
          </a:p>
          <a:p>
            <a:pPr eaLnBrk="1" hangingPunct="1"/>
            <a:r>
              <a:rPr lang="en-US" sz="2800" dirty="0"/>
              <a:t>R13 Conference Grants</a:t>
            </a:r>
          </a:p>
          <a:p>
            <a:pPr eaLnBrk="1" hangingPunct="1">
              <a:buFont typeface="Wingdings 2" pitchFamily="18" charset="2"/>
              <a:buNone/>
            </a:pPr>
            <a:endParaRPr lang="en-US" sz="1000" dirty="0"/>
          </a:p>
          <a:p>
            <a:pPr eaLnBrk="1" hangingPunct="1">
              <a:buFontTx/>
              <a:buNone/>
            </a:pPr>
            <a:r>
              <a:rPr lang="en-US" b="1" dirty="0"/>
              <a:t>Optional</a:t>
            </a:r>
          </a:p>
          <a:p>
            <a:pPr eaLnBrk="1" hangingPunct="1"/>
            <a:r>
              <a:rPr lang="en-US" sz="2800" dirty="0"/>
              <a:t>When RFA’s request a Letter of Intent</a:t>
            </a:r>
          </a:p>
          <a:p>
            <a:pPr eaLnBrk="1" hangingPunct="1">
              <a:buFontTx/>
              <a:buNone/>
            </a:pPr>
            <a:endParaRPr lang="en-US" sz="1000" b="1" dirty="0">
              <a:solidFill>
                <a:srgbClr val="FFFF00"/>
              </a:solidFill>
            </a:endParaRPr>
          </a:p>
          <a:p>
            <a:pPr eaLnBrk="1" hangingPunct="1">
              <a:buFontTx/>
              <a:buNone/>
            </a:pPr>
            <a:r>
              <a:rPr lang="en-US" b="1" dirty="0">
                <a:solidFill>
                  <a:srgbClr val="FF0000"/>
                </a:solidFill>
              </a:rPr>
              <a:t>Always Recommended</a:t>
            </a:r>
          </a:p>
          <a:p>
            <a:pPr eaLnBrk="1" hangingPunct="1"/>
            <a:r>
              <a:rPr lang="en-US" sz="2800" dirty="0"/>
              <a:t>When you think about applying for </a:t>
            </a:r>
            <a:r>
              <a:rPr lang="en-US" sz="2800" i="1" dirty="0"/>
              <a:t>any</a:t>
            </a:r>
            <a:r>
              <a:rPr lang="en-US" sz="2800" dirty="0"/>
              <a:t> grant</a:t>
            </a:r>
          </a:p>
        </p:txBody>
      </p:sp>
    </p:spTree>
    <p:extLst>
      <p:ext uri="{BB962C8B-B14F-4D97-AF65-F5344CB8AC3E}">
        <p14:creationId xmlns:p14="http://schemas.microsoft.com/office/powerpoint/2010/main" val="242644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4"/>
          <p:cNvSpPr>
            <a:spLocks noGrp="1"/>
          </p:cNvSpPr>
          <p:nvPr>
            <p:ph type="title"/>
          </p:nvPr>
        </p:nvSpPr>
        <p:spPr>
          <a:xfrm>
            <a:off x="615950" y="669925"/>
            <a:ext cx="7886700" cy="930275"/>
          </a:xfrm>
        </p:spPr>
        <p:txBody>
          <a:bodyPr/>
          <a:lstStyle/>
          <a:p>
            <a:pPr algn="ctr"/>
            <a:r>
              <a:rPr lang="en-US" altLang="en-US" sz="4400" b="1" dirty="0">
                <a:latin typeface="Garamond" panose="02020404030301010803" pitchFamily="18" charset="0"/>
                <a:cs typeface="Arial" panose="020B0604020202020204" pitchFamily="34" charset="0"/>
              </a:rPr>
              <a:t>R21 and R03 Applications</a:t>
            </a:r>
          </a:p>
        </p:txBody>
      </p:sp>
      <p:sp>
        <p:nvSpPr>
          <p:cNvPr id="149507" name="Content Placeholder 5"/>
          <p:cNvSpPr>
            <a:spLocks noGrp="1"/>
          </p:cNvSpPr>
          <p:nvPr>
            <p:ph idx="1"/>
          </p:nvPr>
        </p:nvSpPr>
        <p:spPr>
          <a:xfrm>
            <a:off x="457200" y="1625600"/>
            <a:ext cx="8375650" cy="4800600"/>
          </a:xfrm>
        </p:spPr>
        <p:txBody>
          <a:bodyPr/>
          <a:lstStyle/>
          <a:p>
            <a:pPr>
              <a:lnSpc>
                <a:spcPct val="100000"/>
              </a:lnSpc>
              <a:spcBef>
                <a:spcPct val="0"/>
              </a:spcBef>
              <a:spcAft>
                <a:spcPts val="600"/>
              </a:spcAft>
            </a:pPr>
            <a:r>
              <a:rPr lang="en-US" altLang="en-US" sz="2400" dirty="0"/>
              <a:t>Not every IC accepts these funding mechanisms</a:t>
            </a:r>
          </a:p>
          <a:p>
            <a:pPr lvl="1">
              <a:lnSpc>
                <a:spcPct val="100000"/>
              </a:lnSpc>
              <a:spcBef>
                <a:spcPct val="0"/>
              </a:spcBef>
              <a:spcAft>
                <a:spcPts val="600"/>
              </a:spcAft>
            </a:pPr>
            <a:r>
              <a:rPr lang="en-US" sz="2000" dirty="0"/>
              <a:t>NINDS R21 PA-18-358</a:t>
            </a:r>
            <a:endParaRPr lang="en-US" altLang="en-US" sz="2000" dirty="0"/>
          </a:p>
          <a:p>
            <a:pPr>
              <a:lnSpc>
                <a:spcPct val="100000"/>
              </a:lnSpc>
              <a:spcBef>
                <a:spcPct val="0"/>
              </a:spcBef>
              <a:spcAft>
                <a:spcPts val="600"/>
              </a:spcAft>
            </a:pPr>
            <a:r>
              <a:rPr lang="en-US" altLang="en-US" sz="2400" dirty="0"/>
              <a:t>Do not require preliminary data but require feasibility data</a:t>
            </a:r>
          </a:p>
          <a:p>
            <a:pPr>
              <a:lnSpc>
                <a:spcPct val="100000"/>
              </a:lnSpc>
              <a:spcBef>
                <a:spcPct val="0"/>
              </a:spcBef>
              <a:spcAft>
                <a:spcPts val="600"/>
              </a:spcAft>
            </a:pPr>
            <a:r>
              <a:rPr lang="en-US" altLang="en-US" sz="2400" dirty="0"/>
              <a:t>R21 – 2 years for a total of $275,000</a:t>
            </a:r>
          </a:p>
          <a:p>
            <a:pPr lvl="1">
              <a:lnSpc>
                <a:spcPct val="100000"/>
              </a:lnSpc>
              <a:spcBef>
                <a:spcPct val="0"/>
              </a:spcBef>
              <a:spcAft>
                <a:spcPts val="600"/>
              </a:spcAft>
            </a:pPr>
            <a:r>
              <a:rPr lang="en-US" altLang="en-US" sz="2000" dirty="0"/>
              <a:t>‘High-risk, high-reward’</a:t>
            </a:r>
          </a:p>
          <a:p>
            <a:pPr lvl="1">
              <a:lnSpc>
                <a:spcPct val="100000"/>
              </a:lnSpc>
              <a:spcBef>
                <a:spcPct val="0"/>
              </a:spcBef>
              <a:spcAft>
                <a:spcPts val="600"/>
              </a:spcAft>
            </a:pPr>
            <a:r>
              <a:rPr lang="en-US" altLang="en-US" sz="2000" dirty="0"/>
              <a:t>Create a new tool/model for the community</a:t>
            </a:r>
          </a:p>
          <a:p>
            <a:pPr lvl="1">
              <a:lnSpc>
                <a:spcPct val="100000"/>
              </a:lnSpc>
              <a:spcBef>
                <a:spcPct val="0"/>
              </a:spcBef>
              <a:spcAft>
                <a:spcPts val="600"/>
              </a:spcAft>
            </a:pPr>
            <a:r>
              <a:rPr lang="en-US" altLang="en-US" sz="2000" dirty="0"/>
              <a:t>Obtain preliminary data for R01</a:t>
            </a:r>
          </a:p>
          <a:p>
            <a:pPr lvl="1">
              <a:lnSpc>
                <a:spcPct val="100000"/>
              </a:lnSpc>
              <a:spcBef>
                <a:spcPct val="0"/>
              </a:spcBef>
              <a:spcAft>
                <a:spcPts val="600"/>
              </a:spcAft>
            </a:pPr>
            <a:r>
              <a:rPr lang="en-US" altLang="en-US" sz="2000" dirty="0"/>
              <a:t>Not a ‘mini’ R01</a:t>
            </a:r>
          </a:p>
          <a:p>
            <a:pPr lvl="1">
              <a:lnSpc>
                <a:spcPct val="100000"/>
              </a:lnSpc>
              <a:spcBef>
                <a:spcPct val="0"/>
              </a:spcBef>
              <a:spcAft>
                <a:spcPts val="600"/>
              </a:spcAft>
            </a:pPr>
            <a:r>
              <a:rPr lang="en-US" altLang="en-US" sz="2000" dirty="0"/>
              <a:t>Not “easier” to obtain than a R01</a:t>
            </a:r>
          </a:p>
          <a:p>
            <a:pPr>
              <a:lnSpc>
                <a:spcPct val="100000"/>
              </a:lnSpc>
              <a:spcBef>
                <a:spcPct val="0"/>
              </a:spcBef>
              <a:spcAft>
                <a:spcPts val="600"/>
              </a:spcAft>
            </a:pPr>
            <a:r>
              <a:rPr lang="en-US" altLang="en-US" sz="2400" dirty="0"/>
              <a:t>R03 – 2 years for $50,000/year</a:t>
            </a:r>
          </a:p>
          <a:p>
            <a:pPr lvl="1">
              <a:lnSpc>
                <a:spcPct val="100000"/>
              </a:lnSpc>
              <a:spcBef>
                <a:spcPct val="0"/>
              </a:spcBef>
              <a:spcAft>
                <a:spcPts val="600"/>
              </a:spcAft>
            </a:pPr>
            <a:r>
              <a:rPr lang="en-US" altLang="en-US" sz="2000" dirty="0"/>
              <a:t>To obtain preliminary data and then write a R01</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628650" y="955675"/>
            <a:ext cx="7886700" cy="1025525"/>
          </a:xfrm>
        </p:spPr>
        <p:txBody>
          <a:bodyPr/>
          <a:lstStyle/>
          <a:p>
            <a:pPr algn="ctr"/>
            <a:r>
              <a:rPr lang="en-US" altLang="en-US" sz="4000" b="1">
                <a:latin typeface="Garamond" panose="02020404030301010803" pitchFamily="18" charset="0"/>
                <a:cs typeface="Arial" panose="020B0604020202020204" pitchFamily="34" charset="0"/>
              </a:rPr>
              <a:t>The NIH Application for RPGs</a:t>
            </a:r>
          </a:p>
        </p:txBody>
      </p:sp>
      <p:sp>
        <p:nvSpPr>
          <p:cNvPr id="151555" name="Content Placeholder 2"/>
          <p:cNvSpPr>
            <a:spLocks noGrp="1"/>
          </p:cNvSpPr>
          <p:nvPr>
            <p:ph idx="1"/>
          </p:nvPr>
        </p:nvSpPr>
        <p:spPr>
          <a:xfrm>
            <a:off x="609600" y="2209800"/>
            <a:ext cx="7886700" cy="3922712"/>
          </a:xfrm>
        </p:spPr>
        <p:txBody>
          <a:bodyPr/>
          <a:lstStyle/>
          <a:p>
            <a:pPr>
              <a:lnSpc>
                <a:spcPct val="100000"/>
              </a:lnSpc>
              <a:spcBef>
                <a:spcPct val="0"/>
              </a:spcBef>
              <a:spcAft>
                <a:spcPts val="600"/>
              </a:spcAft>
            </a:pPr>
            <a:r>
              <a:rPr lang="en-US" altLang="en-US" dirty="0"/>
              <a:t>Introduction – one page (for resubmissions)</a:t>
            </a:r>
          </a:p>
          <a:p>
            <a:pPr>
              <a:lnSpc>
                <a:spcPct val="100000"/>
              </a:lnSpc>
              <a:spcBef>
                <a:spcPct val="0"/>
              </a:spcBef>
              <a:spcAft>
                <a:spcPts val="600"/>
              </a:spcAft>
            </a:pPr>
            <a:r>
              <a:rPr lang="en-US" altLang="en-US" dirty="0"/>
              <a:t>Specific Aims – one page</a:t>
            </a:r>
          </a:p>
          <a:p>
            <a:pPr>
              <a:lnSpc>
                <a:spcPct val="100000"/>
              </a:lnSpc>
              <a:spcBef>
                <a:spcPct val="0"/>
              </a:spcBef>
              <a:spcAft>
                <a:spcPts val="600"/>
              </a:spcAft>
            </a:pPr>
            <a:r>
              <a:rPr lang="en-US" altLang="en-US" dirty="0"/>
              <a:t>Research Strategy</a:t>
            </a:r>
          </a:p>
          <a:p>
            <a:pPr lvl="1">
              <a:lnSpc>
                <a:spcPct val="100000"/>
              </a:lnSpc>
              <a:spcBef>
                <a:spcPct val="0"/>
              </a:spcBef>
              <a:spcAft>
                <a:spcPts val="600"/>
              </a:spcAft>
            </a:pPr>
            <a:r>
              <a:rPr lang="en-US" altLang="en-US" dirty="0"/>
              <a:t>12 pages (for R01s), 6 pages (for R21s and R03)</a:t>
            </a:r>
          </a:p>
          <a:p>
            <a:pPr lvl="2">
              <a:lnSpc>
                <a:spcPct val="100000"/>
              </a:lnSpc>
              <a:spcBef>
                <a:spcPct val="0"/>
              </a:spcBef>
              <a:spcAft>
                <a:spcPts val="600"/>
              </a:spcAft>
            </a:pPr>
            <a:r>
              <a:rPr lang="en-US" altLang="en-US" dirty="0"/>
              <a:t>Significance</a:t>
            </a:r>
          </a:p>
          <a:p>
            <a:pPr lvl="2">
              <a:lnSpc>
                <a:spcPct val="100000"/>
              </a:lnSpc>
              <a:spcBef>
                <a:spcPct val="0"/>
              </a:spcBef>
              <a:spcAft>
                <a:spcPts val="600"/>
              </a:spcAft>
            </a:pPr>
            <a:r>
              <a:rPr lang="en-US" altLang="en-US" dirty="0"/>
              <a:t>Innovation</a:t>
            </a:r>
          </a:p>
          <a:p>
            <a:pPr lvl="2">
              <a:lnSpc>
                <a:spcPct val="100000"/>
              </a:lnSpc>
              <a:spcBef>
                <a:spcPct val="0"/>
              </a:spcBef>
              <a:spcAft>
                <a:spcPts val="600"/>
              </a:spcAft>
            </a:pPr>
            <a:r>
              <a:rPr lang="en-US" altLang="en-US" dirty="0"/>
              <a:t>Approach – includes preliminary data, progress report</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3"/>
          <p:cNvSpPr>
            <a:spLocks noGrp="1"/>
          </p:cNvSpPr>
          <p:nvPr>
            <p:ph type="title"/>
          </p:nvPr>
        </p:nvSpPr>
        <p:spPr>
          <a:xfrm>
            <a:off x="628650" y="533400"/>
            <a:ext cx="7886700" cy="1325563"/>
          </a:xfrm>
        </p:spPr>
        <p:txBody>
          <a:bodyPr/>
          <a:lstStyle/>
          <a:p>
            <a:pPr algn="ctr"/>
            <a:r>
              <a:rPr lang="en-US" altLang="en-US" sz="4000" b="1" dirty="0">
                <a:latin typeface="Garamond" panose="02020404030301010803" pitchFamily="18" charset="0"/>
                <a:cs typeface="Arial" panose="020B0604020202020204" pitchFamily="34" charset="0"/>
              </a:rPr>
              <a:t>New </a:t>
            </a:r>
            <a:r>
              <a:rPr lang="en-US" altLang="en-US" sz="4400" b="1" dirty="0">
                <a:latin typeface="Garamond" panose="02020404030301010803" pitchFamily="18" charset="0"/>
                <a:cs typeface="Arial" panose="020B0604020202020204" pitchFamily="34" charset="0"/>
              </a:rPr>
              <a:t>guidelines</a:t>
            </a:r>
            <a:r>
              <a:rPr lang="en-US" altLang="en-US" sz="4000" b="1" dirty="0">
                <a:latin typeface="Garamond" panose="02020404030301010803" pitchFamily="18" charset="0"/>
                <a:cs typeface="Arial" panose="020B0604020202020204" pitchFamily="34" charset="0"/>
              </a:rPr>
              <a:t>!</a:t>
            </a:r>
          </a:p>
        </p:txBody>
      </p:sp>
      <p:sp>
        <p:nvSpPr>
          <p:cNvPr id="5" name="Content Placeholder 4"/>
          <p:cNvSpPr>
            <a:spLocks noGrp="1"/>
          </p:cNvSpPr>
          <p:nvPr>
            <p:ph idx="1"/>
          </p:nvPr>
        </p:nvSpPr>
        <p:spPr>
          <a:xfrm>
            <a:off x="628650" y="1828800"/>
            <a:ext cx="7886700" cy="4079875"/>
          </a:xfrm>
        </p:spPr>
        <p:txBody>
          <a:bodyPr>
            <a:normAutofit fontScale="85000" lnSpcReduction="10000"/>
          </a:bodyPr>
          <a:lstStyle/>
          <a:p>
            <a:pPr>
              <a:lnSpc>
                <a:spcPct val="110000"/>
              </a:lnSpc>
              <a:spcBef>
                <a:spcPts val="1800"/>
              </a:spcBef>
              <a:spcAft>
                <a:spcPts val="0"/>
              </a:spcAft>
              <a:buFont typeface="Arial" charset="0"/>
              <a:buChar char="•"/>
              <a:defRPr/>
            </a:pPr>
            <a:r>
              <a:rPr lang="en-US" dirty="0"/>
              <a:t>Scientific Premise - a discussion of scientific premise (in Significance, also can be in preliminary data)</a:t>
            </a:r>
          </a:p>
          <a:p>
            <a:pPr>
              <a:lnSpc>
                <a:spcPct val="110000"/>
              </a:lnSpc>
              <a:spcBef>
                <a:spcPts val="1800"/>
              </a:spcBef>
              <a:spcAft>
                <a:spcPts val="0"/>
              </a:spcAft>
              <a:buFont typeface="Arial" charset="0"/>
              <a:buChar char="•"/>
              <a:defRPr/>
            </a:pPr>
            <a:r>
              <a:rPr lang="en-US" dirty="0"/>
              <a:t>Scientific Rigor - how the design and methods will achieve robust, unbiased, and reproducible results (in Approach </a:t>
            </a:r>
            <a:r>
              <a:rPr lang="en-US" u="sng" dirty="0"/>
              <a:t>including preliminary data</a:t>
            </a:r>
            <a:r>
              <a:rPr lang="en-US" dirty="0"/>
              <a:t>)</a:t>
            </a:r>
          </a:p>
          <a:p>
            <a:pPr>
              <a:lnSpc>
                <a:spcPct val="110000"/>
              </a:lnSpc>
              <a:spcBef>
                <a:spcPts val="1800"/>
              </a:spcBef>
              <a:spcAft>
                <a:spcPts val="0"/>
              </a:spcAft>
              <a:buFont typeface="Arial" charset="0"/>
              <a:buChar char="•"/>
              <a:defRPr/>
            </a:pPr>
            <a:r>
              <a:rPr lang="en-US" dirty="0"/>
              <a:t>Biological Variables, e.g., sex, are factored into the research design (in Approach)</a:t>
            </a:r>
          </a:p>
          <a:p>
            <a:pPr>
              <a:lnSpc>
                <a:spcPct val="110000"/>
              </a:lnSpc>
              <a:spcBef>
                <a:spcPts val="1800"/>
              </a:spcBef>
              <a:spcAft>
                <a:spcPts val="0"/>
              </a:spcAft>
              <a:buFont typeface="Arial" charset="0"/>
              <a:buChar char="•"/>
              <a:defRPr/>
            </a:pPr>
            <a:r>
              <a:rPr lang="en-US" dirty="0"/>
              <a:t>Authentication of Key Biological Variables (Include as an attachment; not in research strategy; not scored)</a:t>
            </a:r>
          </a:p>
          <a:p>
            <a:pPr>
              <a:buFont typeface="Arial" charset="0"/>
              <a:buChar char="•"/>
              <a:defRPr/>
            </a:pPr>
            <a:endParaRPr lang="en-US" dirty="0"/>
          </a:p>
        </p:txBody>
      </p:sp>
      <p:sp>
        <p:nvSpPr>
          <p:cNvPr id="4" name="Rectangle 3"/>
          <p:cNvSpPr/>
          <p:nvPr/>
        </p:nvSpPr>
        <p:spPr>
          <a:xfrm>
            <a:off x="228600" y="6324600"/>
            <a:ext cx="868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solidFill>
                  <a:schemeClr val="tx1"/>
                </a:solidFill>
              </a:rPr>
              <a:t>https://grants.nih.gov/reproducibility/index.htm</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830" y="381000"/>
            <a:ext cx="7886700" cy="1325563"/>
          </a:xfrm>
        </p:spPr>
        <p:txBody>
          <a:bodyPr/>
          <a:lstStyle/>
          <a:p>
            <a:r>
              <a:rPr lang="en-US" dirty="0"/>
              <a:t>Scientific Premise</a:t>
            </a:r>
          </a:p>
        </p:txBody>
      </p:sp>
      <p:sp>
        <p:nvSpPr>
          <p:cNvPr id="3" name="Rectangle 2"/>
          <p:cNvSpPr/>
          <p:nvPr/>
        </p:nvSpPr>
        <p:spPr>
          <a:xfrm>
            <a:off x="228600" y="6324600"/>
            <a:ext cx="868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solidFill>
                  <a:schemeClr val="tx1"/>
                </a:solidFill>
              </a:rPr>
              <a:t>https://grants.nih.gov/reproducibility/index.htm</a:t>
            </a:r>
          </a:p>
        </p:txBody>
      </p:sp>
      <p:sp>
        <p:nvSpPr>
          <p:cNvPr id="4" name="TextBox 3"/>
          <p:cNvSpPr txBox="1"/>
          <p:nvPr/>
        </p:nvSpPr>
        <p:spPr>
          <a:xfrm>
            <a:off x="304800" y="1643420"/>
            <a:ext cx="8502041" cy="4247317"/>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b="0" dirty="0">
                <a:solidFill>
                  <a:schemeClr val="tx1"/>
                </a:solidFill>
              </a:rPr>
              <a:t>The </a:t>
            </a:r>
            <a:r>
              <a:rPr lang="en-US" sz="2400" dirty="0">
                <a:solidFill>
                  <a:schemeClr val="tx1"/>
                </a:solidFill>
              </a:rPr>
              <a:t>scientific premise</a:t>
            </a:r>
            <a:r>
              <a:rPr lang="en-US" sz="2400" b="0" dirty="0">
                <a:solidFill>
                  <a:schemeClr val="tx1"/>
                </a:solidFill>
              </a:rPr>
              <a:t> for an application is the research that is used to form the basis for the proposed research question(s). </a:t>
            </a:r>
          </a:p>
          <a:p>
            <a:pPr marL="342900" indent="-342900">
              <a:spcBef>
                <a:spcPts val="1800"/>
              </a:spcBef>
              <a:buFont typeface="Arial" panose="020B0604020202020204" pitchFamily="34" charset="0"/>
              <a:buChar char="•"/>
            </a:pPr>
            <a:r>
              <a:rPr lang="en-US" sz="2400" b="0" dirty="0">
                <a:solidFill>
                  <a:schemeClr val="tx1"/>
                </a:solidFill>
              </a:rPr>
              <a:t>Describe the general strengths and weaknesses of the prior research being cited as crucial to support the application. </a:t>
            </a:r>
          </a:p>
          <a:p>
            <a:pPr marL="800100" lvl="1" indent="-342900">
              <a:spcBef>
                <a:spcPts val="1800"/>
              </a:spcBef>
              <a:buFont typeface="Arial" panose="020B0604020202020204" pitchFamily="34" charset="0"/>
              <a:buChar char="•"/>
            </a:pPr>
            <a:r>
              <a:rPr lang="en-US" sz="2400" b="0" dirty="0">
                <a:solidFill>
                  <a:schemeClr val="tx1"/>
                </a:solidFill>
              </a:rPr>
              <a:t>Could include attention to the rigor of the previous experimental designs, as well as the incorporation of relevant biological variables and authentication of key resources.</a:t>
            </a:r>
          </a:p>
        </p:txBody>
      </p:sp>
    </p:spTree>
    <p:extLst>
      <p:ext uri="{BB962C8B-B14F-4D97-AF65-F5344CB8AC3E}">
        <p14:creationId xmlns:p14="http://schemas.microsoft.com/office/powerpoint/2010/main" val="1812291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628650" y="762000"/>
            <a:ext cx="7886700" cy="1025525"/>
          </a:xfrm>
        </p:spPr>
        <p:txBody>
          <a:bodyPr/>
          <a:lstStyle/>
          <a:p>
            <a:pPr algn="ctr">
              <a:lnSpc>
                <a:spcPct val="100000"/>
              </a:lnSpc>
            </a:pPr>
            <a:r>
              <a:rPr lang="en-US" altLang="en-US" sz="4000" b="1" dirty="0">
                <a:latin typeface="Garamond" panose="02020404030301010803" pitchFamily="18" charset="0"/>
                <a:cs typeface="Arial" panose="020B0604020202020204" pitchFamily="34" charset="0"/>
              </a:rPr>
              <a:t>When is the right time to submit an application?</a:t>
            </a:r>
          </a:p>
        </p:txBody>
      </p:sp>
      <p:sp>
        <p:nvSpPr>
          <p:cNvPr id="153603" name="Content Placeholder 2"/>
          <p:cNvSpPr>
            <a:spLocks noGrp="1"/>
          </p:cNvSpPr>
          <p:nvPr>
            <p:ph idx="1"/>
          </p:nvPr>
        </p:nvSpPr>
        <p:spPr>
          <a:xfrm>
            <a:off x="228600" y="1752600"/>
            <a:ext cx="8591550" cy="4548187"/>
          </a:xfrm>
        </p:spPr>
        <p:txBody>
          <a:bodyPr/>
          <a:lstStyle/>
          <a:p>
            <a:pPr>
              <a:lnSpc>
                <a:spcPct val="100000"/>
              </a:lnSpc>
              <a:spcBef>
                <a:spcPct val="0"/>
              </a:spcBef>
              <a:spcAft>
                <a:spcPts val="600"/>
              </a:spcAft>
            </a:pPr>
            <a:r>
              <a:rPr lang="en-US" altLang="en-US" dirty="0"/>
              <a:t>Balance between:</a:t>
            </a:r>
          </a:p>
          <a:p>
            <a:pPr lvl="1">
              <a:lnSpc>
                <a:spcPct val="100000"/>
              </a:lnSpc>
              <a:spcBef>
                <a:spcPct val="0"/>
              </a:spcBef>
              <a:spcAft>
                <a:spcPts val="600"/>
              </a:spcAft>
            </a:pPr>
            <a:r>
              <a:rPr lang="en-US" altLang="en-US" dirty="0"/>
              <a:t>Getting your lab started/keeping the work going</a:t>
            </a:r>
          </a:p>
          <a:p>
            <a:pPr lvl="1">
              <a:lnSpc>
                <a:spcPct val="100000"/>
              </a:lnSpc>
              <a:spcBef>
                <a:spcPct val="0"/>
              </a:spcBef>
              <a:spcAft>
                <a:spcPts val="600"/>
              </a:spcAft>
            </a:pPr>
            <a:r>
              <a:rPr lang="en-US" altLang="en-US" dirty="0"/>
              <a:t>Submitting at the most optimal time </a:t>
            </a:r>
          </a:p>
          <a:p>
            <a:pPr lvl="2">
              <a:lnSpc>
                <a:spcPct val="100000"/>
              </a:lnSpc>
              <a:spcBef>
                <a:spcPct val="0"/>
              </a:spcBef>
              <a:spcAft>
                <a:spcPts val="600"/>
              </a:spcAft>
            </a:pPr>
            <a:r>
              <a:rPr lang="en-US" altLang="en-US" sz="2200" dirty="0"/>
              <a:t>Submit when you think the application will be the most competitive</a:t>
            </a:r>
          </a:p>
          <a:p>
            <a:pPr>
              <a:lnSpc>
                <a:spcPct val="100000"/>
              </a:lnSpc>
              <a:spcBef>
                <a:spcPct val="0"/>
              </a:spcBef>
              <a:spcAft>
                <a:spcPts val="600"/>
              </a:spcAft>
            </a:pPr>
            <a:r>
              <a:rPr lang="en-US" altLang="en-US" dirty="0"/>
              <a:t>Consider:</a:t>
            </a:r>
          </a:p>
          <a:p>
            <a:pPr lvl="1">
              <a:lnSpc>
                <a:spcPct val="100000"/>
              </a:lnSpc>
              <a:spcBef>
                <a:spcPct val="0"/>
              </a:spcBef>
              <a:spcAft>
                <a:spcPts val="600"/>
              </a:spcAft>
            </a:pPr>
            <a:r>
              <a:rPr lang="en-US" altLang="en-US" dirty="0"/>
              <a:t>Your publication record </a:t>
            </a:r>
          </a:p>
          <a:p>
            <a:pPr lvl="2">
              <a:lnSpc>
                <a:spcPct val="100000"/>
              </a:lnSpc>
              <a:spcBef>
                <a:spcPct val="0"/>
              </a:spcBef>
              <a:spcAft>
                <a:spcPts val="600"/>
              </a:spcAft>
            </a:pPr>
            <a:r>
              <a:rPr lang="en-US" altLang="en-US" sz="2200" dirty="0"/>
              <a:t>Papers must be published/in press (not submitted)</a:t>
            </a:r>
          </a:p>
          <a:p>
            <a:pPr lvl="2">
              <a:lnSpc>
                <a:spcPct val="100000"/>
              </a:lnSpc>
              <a:spcBef>
                <a:spcPct val="0"/>
              </a:spcBef>
              <a:spcAft>
                <a:spcPts val="600"/>
              </a:spcAft>
            </a:pPr>
            <a:r>
              <a:rPr lang="en-US" altLang="en-US" sz="2200" dirty="0"/>
              <a:t>Do they pertain directly to the aims?</a:t>
            </a:r>
          </a:p>
          <a:p>
            <a:pPr lvl="1">
              <a:lnSpc>
                <a:spcPct val="100000"/>
              </a:lnSpc>
              <a:spcBef>
                <a:spcPct val="0"/>
              </a:spcBef>
              <a:spcAft>
                <a:spcPts val="600"/>
              </a:spcAft>
            </a:pPr>
            <a:r>
              <a:rPr lang="en-US" altLang="en-US" dirty="0"/>
              <a:t>Your preliminary and feasibility data</a:t>
            </a:r>
          </a:p>
          <a:p>
            <a:pPr lvl="1">
              <a:lnSpc>
                <a:spcPct val="100000"/>
              </a:lnSpc>
              <a:spcBef>
                <a:spcPct val="0"/>
              </a:spcBef>
              <a:spcAft>
                <a:spcPts val="600"/>
              </a:spcAft>
            </a:pPr>
            <a:r>
              <a:rPr lang="en-US" altLang="en-US" dirty="0"/>
              <a:t>Recruitment of collaborators</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628650" y="762000"/>
            <a:ext cx="7886700" cy="960438"/>
          </a:xfrm>
        </p:spPr>
        <p:txBody>
          <a:bodyPr/>
          <a:lstStyle/>
          <a:p>
            <a:pPr algn="ctr">
              <a:lnSpc>
                <a:spcPct val="100000"/>
              </a:lnSpc>
            </a:pPr>
            <a:r>
              <a:rPr lang="en-US" altLang="en-US" sz="4000" b="1" dirty="0">
                <a:latin typeface="Garamond" panose="02020404030301010803" pitchFamily="18" charset="0"/>
                <a:cs typeface="Arial" panose="020B0604020202020204" pitchFamily="34" charset="0"/>
              </a:rPr>
              <a:t>What study section should review your application?</a:t>
            </a:r>
          </a:p>
        </p:txBody>
      </p:sp>
      <p:sp>
        <p:nvSpPr>
          <p:cNvPr id="3" name="Content Placeholder 2"/>
          <p:cNvSpPr>
            <a:spLocks noGrp="1"/>
          </p:cNvSpPr>
          <p:nvPr>
            <p:ph idx="1"/>
          </p:nvPr>
        </p:nvSpPr>
        <p:spPr>
          <a:xfrm>
            <a:off x="628650" y="1981200"/>
            <a:ext cx="8134350" cy="4794250"/>
          </a:xfrm>
        </p:spPr>
        <p:txBody>
          <a:bodyPr>
            <a:normAutofit lnSpcReduction="10000"/>
          </a:bodyPr>
          <a:lstStyle/>
          <a:p>
            <a:pPr>
              <a:lnSpc>
                <a:spcPct val="120000"/>
              </a:lnSpc>
              <a:spcBef>
                <a:spcPts val="0"/>
              </a:spcBef>
              <a:spcAft>
                <a:spcPts val="300"/>
              </a:spcAft>
              <a:buFont typeface="Arial" charset="0"/>
              <a:buChar char="•"/>
              <a:defRPr/>
            </a:pPr>
            <a:r>
              <a:rPr lang="en-US" dirty="0"/>
              <a:t>Go to CSR website (</a:t>
            </a:r>
            <a:r>
              <a:rPr lang="en-US" dirty="0">
                <a:hlinkClick r:id="rId3"/>
              </a:rPr>
              <a:t>https://public.csr.nih.gov/studysections/pages/default.aspx</a:t>
            </a:r>
            <a:r>
              <a:rPr lang="en-US" dirty="0"/>
              <a:t>) </a:t>
            </a:r>
          </a:p>
          <a:p>
            <a:pPr>
              <a:lnSpc>
                <a:spcPct val="120000"/>
              </a:lnSpc>
              <a:spcBef>
                <a:spcPts val="0"/>
              </a:spcBef>
              <a:spcAft>
                <a:spcPts val="300"/>
              </a:spcAft>
              <a:buFont typeface="Arial" charset="0"/>
              <a:buChar char="•"/>
              <a:defRPr/>
            </a:pPr>
            <a:r>
              <a:rPr lang="en-US" dirty="0"/>
              <a:t>Talk to your PD</a:t>
            </a:r>
          </a:p>
          <a:p>
            <a:pPr>
              <a:lnSpc>
                <a:spcPct val="120000"/>
              </a:lnSpc>
              <a:spcBef>
                <a:spcPts val="0"/>
              </a:spcBef>
              <a:spcAft>
                <a:spcPts val="300"/>
              </a:spcAft>
              <a:buFont typeface="Arial" charset="0"/>
              <a:buChar char="•"/>
              <a:defRPr/>
            </a:pPr>
            <a:r>
              <a:rPr lang="en-US" dirty="0"/>
              <a:t>Include an </a:t>
            </a:r>
            <a:r>
              <a:rPr lang="en-US" b="1" dirty="0"/>
              <a:t>Assignment Request Form </a:t>
            </a:r>
            <a:r>
              <a:rPr lang="en-US" dirty="0"/>
              <a:t>with the application (no more cover letters); suggest: </a:t>
            </a:r>
          </a:p>
          <a:p>
            <a:pPr lvl="1">
              <a:lnSpc>
                <a:spcPct val="120000"/>
              </a:lnSpc>
              <a:spcBef>
                <a:spcPts val="0"/>
              </a:spcBef>
              <a:spcAft>
                <a:spcPts val="300"/>
              </a:spcAft>
              <a:buFont typeface="Arial" charset="0"/>
              <a:buChar char="•"/>
              <a:defRPr/>
            </a:pPr>
            <a:r>
              <a:rPr lang="en-US" dirty="0"/>
              <a:t>An institute for potential funding</a:t>
            </a:r>
          </a:p>
          <a:p>
            <a:pPr lvl="1">
              <a:lnSpc>
                <a:spcPct val="120000"/>
              </a:lnSpc>
              <a:spcBef>
                <a:spcPts val="0"/>
              </a:spcBef>
              <a:spcAft>
                <a:spcPts val="300"/>
              </a:spcAft>
              <a:buFont typeface="Arial" charset="0"/>
              <a:buChar char="•"/>
              <a:defRPr/>
            </a:pPr>
            <a:r>
              <a:rPr lang="en-US" dirty="0"/>
              <a:t>A study section for review</a:t>
            </a:r>
          </a:p>
          <a:p>
            <a:pPr lvl="1">
              <a:lnSpc>
                <a:spcPct val="120000"/>
              </a:lnSpc>
              <a:spcBef>
                <a:spcPts val="0"/>
              </a:spcBef>
              <a:spcAft>
                <a:spcPts val="300"/>
              </a:spcAft>
              <a:buFont typeface="Arial" charset="0"/>
              <a:buChar char="•"/>
              <a:defRPr/>
            </a:pPr>
            <a:r>
              <a:rPr lang="en-US" dirty="0"/>
              <a:t>Specific areas of scientific expertise (but no names!) </a:t>
            </a:r>
          </a:p>
          <a:p>
            <a:pPr lvl="1">
              <a:lnSpc>
                <a:spcPct val="120000"/>
              </a:lnSpc>
              <a:spcBef>
                <a:spcPts val="0"/>
              </a:spcBef>
              <a:spcAft>
                <a:spcPts val="300"/>
              </a:spcAft>
              <a:buFont typeface="Arial" charset="0"/>
              <a:buChar char="•"/>
              <a:defRPr/>
            </a:pPr>
            <a:r>
              <a:rPr lang="en-US" dirty="0"/>
              <a:t>Reviewers that should not be involved in the review</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377825" y="711200"/>
            <a:ext cx="8388350" cy="1125538"/>
          </a:xfrm>
        </p:spPr>
        <p:txBody>
          <a:bodyPr/>
          <a:lstStyle/>
          <a:p>
            <a:pPr algn="ctr" eaLnBrk="1" hangingPunct="1">
              <a:lnSpc>
                <a:spcPct val="100000"/>
              </a:lnSpc>
            </a:pPr>
            <a:r>
              <a:rPr lang="en-US" altLang="en-US" sz="4000" b="1">
                <a:latin typeface="Garamond" panose="02020404030301010803" pitchFamily="18" charset="0"/>
                <a:cs typeface="Arial" panose="020B0604020202020204" pitchFamily="34" charset="0"/>
              </a:rPr>
              <a:t>What reviewers look for in an application?</a:t>
            </a:r>
          </a:p>
        </p:txBody>
      </p:sp>
      <p:sp>
        <p:nvSpPr>
          <p:cNvPr id="155651" name="Content Placeholder 2"/>
          <p:cNvSpPr>
            <a:spLocks noGrp="1"/>
          </p:cNvSpPr>
          <p:nvPr>
            <p:ph idx="1"/>
          </p:nvPr>
        </p:nvSpPr>
        <p:spPr>
          <a:xfrm>
            <a:off x="838200" y="2133600"/>
            <a:ext cx="7813675" cy="4330700"/>
          </a:xfrm>
        </p:spPr>
        <p:txBody>
          <a:bodyPr/>
          <a:lstStyle/>
          <a:p>
            <a:pPr>
              <a:lnSpc>
                <a:spcPct val="100000"/>
              </a:lnSpc>
              <a:spcBef>
                <a:spcPct val="0"/>
              </a:spcBef>
              <a:spcAft>
                <a:spcPts val="600"/>
              </a:spcAft>
            </a:pPr>
            <a:r>
              <a:rPr lang="en-US" altLang="en-US" b="1" dirty="0"/>
              <a:t>A clean, well-written, easy to follow application</a:t>
            </a:r>
            <a:endParaRPr lang="en-US" altLang="en-US" dirty="0"/>
          </a:p>
          <a:p>
            <a:pPr lvl="1">
              <a:lnSpc>
                <a:spcPct val="100000"/>
              </a:lnSpc>
              <a:spcBef>
                <a:spcPct val="0"/>
              </a:spcBef>
              <a:spcAft>
                <a:spcPts val="600"/>
              </a:spcAft>
            </a:pPr>
            <a:r>
              <a:rPr lang="en-US" altLang="en-US" dirty="0"/>
              <a:t>Significance and impact</a:t>
            </a:r>
          </a:p>
          <a:p>
            <a:pPr lvl="1">
              <a:lnSpc>
                <a:spcPct val="100000"/>
              </a:lnSpc>
              <a:spcBef>
                <a:spcPct val="0"/>
              </a:spcBef>
              <a:spcAft>
                <a:spcPts val="600"/>
              </a:spcAft>
            </a:pPr>
            <a:r>
              <a:rPr lang="en-US" altLang="en-US" dirty="0"/>
              <a:t>A strong premise leading to exciting ideas</a:t>
            </a:r>
          </a:p>
          <a:p>
            <a:pPr lvl="1">
              <a:lnSpc>
                <a:spcPct val="100000"/>
              </a:lnSpc>
              <a:spcBef>
                <a:spcPct val="0"/>
              </a:spcBef>
              <a:spcAft>
                <a:spcPts val="600"/>
              </a:spcAft>
            </a:pPr>
            <a:r>
              <a:rPr lang="en-US" altLang="en-US" dirty="0"/>
              <a:t>Clarity of the project’s rationales and goals</a:t>
            </a:r>
          </a:p>
          <a:p>
            <a:pPr lvl="1">
              <a:lnSpc>
                <a:spcPct val="100000"/>
              </a:lnSpc>
              <a:spcBef>
                <a:spcPct val="0"/>
              </a:spcBef>
              <a:spcAft>
                <a:spcPts val="600"/>
              </a:spcAft>
            </a:pPr>
            <a:r>
              <a:rPr lang="en-US" altLang="en-US" dirty="0"/>
              <a:t>Realistic aims and timelines</a:t>
            </a:r>
          </a:p>
          <a:p>
            <a:pPr lvl="1">
              <a:lnSpc>
                <a:spcPct val="100000"/>
              </a:lnSpc>
              <a:spcBef>
                <a:spcPct val="0"/>
              </a:spcBef>
              <a:spcAft>
                <a:spcPts val="600"/>
              </a:spcAft>
            </a:pPr>
            <a:r>
              <a:rPr lang="en-US" altLang="en-US" dirty="0"/>
              <a:t>Rigorous experimental approaches </a:t>
            </a:r>
          </a:p>
          <a:p>
            <a:pPr lvl="1">
              <a:lnSpc>
                <a:spcPct val="100000"/>
              </a:lnSpc>
              <a:spcBef>
                <a:spcPct val="0"/>
              </a:spcBef>
              <a:spcAft>
                <a:spcPts val="600"/>
              </a:spcAft>
            </a:pPr>
            <a:r>
              <a:rPr lang="en-US" altLang="en-US" dirty="0"/>
              <a:t>Noted limitations of the study</a:t>
            </a:r>
          </a:p>
          <a:p>
            <a:pPr lvl="1">
              <a:lnSpc>
                <a:spcPct val="100000"/>
              </a:lnSpc>
              <a:spcBef>
                <a:spcPct val="0"/>
              </a:spcBef>
              <a:spcAft>
                <a:spcPts val="600"/>
              </a:spcAft>
            </a:pPr>
            <a:r>
              <a:rPr lang="en-US" altLang="en-US" dirty="0"/>
              <a:t>Reasonable alternatives </a:t>
            </a:r>
          </a:p>
          <a:p>
            <a:pPr lvl="1">
              <a:lnSpc>
                <a:spcPct val="100000"/>
              </a:lnSpc>
              <a:spcBef>
                <a:spcPct val="0"/>
              </a:spcBef>
              <a:spcAft>
                <a:spcPts val="600"/>
              </a:spcAft>
            </a:pPr>
            <a:r>
              <a:rPr lang="en-US" altLang="en-US" dirty="0"/>
              <a:t>Helpful figures</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509586" y="555625"/>
            <a:ext cx="8124825" cy="815975"/>
          </a:xfrm>
        </p:spPr>
        <p:txBody>
          <a:bodyPr/>
          <a:lstStyle/>
          <a:p>
            <a:pPr algn="ctr"/>
            <a:r>
              <a:rPr lang="en-US" altLang="en-US" sz="4000" b="1" dirty="0">
                <a:latin typeface="Garamond" panose="02020404030301010803" pitchFamily="18" charset="0"/>
                <a:cs typeface="Arial" panose="020B0604020202020204" pitchFamily="34" charset="0"/>
              </a:rPr>
              <a:t>Will you be in trouble if the study is:</a:t>
            </a:r>
          </a:p>
        </p:txBody>
      </p:sp>
      <p:sp>
        <p:nvSpPr>
          <p:cNvPr id="3" name="Content Placeholder 2"/>
          <p:cNvSpPr>
            <a:spLocks noGrp="1"/>
          </p:cNvSpPr>
          <p:nvPr>
            <p:ph idx="1"/>
          </p:nvPr>
        </p:nvSpPr>
        <p:spPr>
          <a:xfrm>
            <a:off x="628649" y="1371600"/>
            <a:ext cx="7886700" cy="5068887"/>
          </a:xfrm>
        </p:spPr>
        <p:txBody>
          <a:bodyPr>
            <a:noAutofit/>
          </a:bodyPr>
          <a:lstStyle/>
          <a:p>
            <a:pPr>
              <a:lnSpc>
                <a:spcPct val="120000"/>
              </a:lnSpc>
              <a:spcBef>
                <a:spcPts val="1200"/>
              </a:spcBef>
              <a:spcAft>
                <a:spcPts val="300"/>
              </a:spcAft>
              <a:buFont typeface="Arial" charset="0"/>
              <a:buChar char="•"/>
              <a:defRPr/>
            </a:pPr>
            <a:r>
              <a:rPr lang="en-US" sz="2000" dirty="0"/>
              <a:t>Discovery-driven? No, but you need to:</a:t>
            </a:r>
          </a:p>
          <a:p>
            <a:pPr lvl="1">
              <a:lnSpc>
                <a:spcPct val="120000"/>
              </a:lnSpc>
              <a:spcBef>
                <a:spcPts val="1200"/>
              </a:spcBef>
              <a:spcAft>
                <a:spcPts val="300"/>
              </a:spcAft>
              <a:buFont typeface="Arial" charset="0"/>
              <a:buChar char="•"/>
              <a:defRPr/>
            </a:pPr>
            <a:r>
              <a:rPr lang="en-US" sz="1800" dirty="0"/>
              <a:t>Describe the rationale for the aim and how it will provide the foundation to follow up with more mechanistic questions </a:t>
            </a:r>
          </a:p>
          <a:p>
            <a:pPr lvl="1">
              <a:lnSpc>
                <a:spcPct val="120000"/>
              </a:lnSpc>
              <a:spcBef>
                <a:spcPts val="1200"/>
              </a:spcBef>
              <a:spcAft>
                <a:spcPts val="300"/>
              </a:spcAft>
              <a:buFont typeface="Arial" charset="0"/>
              <a:buChar char="•"/>
              <a:defRPr/>
            </a:pPr>
            <a:r>
              <a:rPr lang="en-US" sz="1800" dirty="0"/>
              <a:t>*Have a defined plan for prioritizing large amounts of data </a:t>
            </a:r>
          </a:p>
          <a:p>
            <a:pPr lvl="1">
              <a:lnSpc>
                <a:spcPct val="120000"/>
              </a:lnSpc>
              <a:spcBef>
                <a:spcPts val="1200"/>
              </a:spcBef>
              <a:spcAft>
                <a:spcPts val="300"/>
              </a:spcAft>
              <a:buFont typeface="Arial" charset="0"/>
              <a:buChar char="•"/>
              <a:defRPr/>
            </a:pPr>
            <a:r>
              <a:rPr lang="en-US" sz="1800" dirty="0"/>
              <a:t>Describe next steps</a:t>
            </a:r>
          </a:p>
          <a:p>
            <a:pPr marL="228600" lvl="1">
              <a:lnSpc>
                <a:spcPct val="120000"/>
              </a:lnSpc>
              <a:spcBef>
                <a:spcPts val="1200"/>
              </a:spcBef>
              <a:spcAft>
                <a:spcPts val="300"/>
              </a:spcAft>
              <a:buFont typeface="Arial" charset="0"/>
              <a:buChar char="•"/>
              <a:defRPr/>
            </a:pPr>
            <a:r>
              <a:rPr lang="en-US" sz="2000" dirty="0"/>
              <a:t>Is not disease based? Basic research is supported:</a:t>
            </a:r>
          </a:p>
          <a:p>
            <a:pPr lvl="1">
              <a:lnSpc>
                <a:spcPct val="120000"/>
              </a:lnSpc>
              <a:spcBef>
                <a:spcPts val="1200"/>
              </a:spcBef>
              <a:spcAft>
                <a:spcPts val="300"/>
              </a:spcAft>
              <a:buFont typeface="Arial" charset="0"/>
              <a:buChar char="•"/>
              <a:defRPr/>
            </a:pPr>
            <a:r>
              <a:rPr lang="en-US" sz="1800" dirty="0"/>
              <a:t>Place the work in context as to how it will propel the field forward</a:t>
            </a:r>
          </a:p>
          <a:p>
            <a:pPr lvl="1">
              <a:lnSpc>
                <a:spcPct val="120000"/>
              </a:lnSpc>
              <a:spcBef>
                <a:spcPts val="1200"/>
              </a:spcBef>
              <a:spcAft>
                <a:spcPts val="300"/>
              </a:spcAft>
              <a:buFont typeface="Arial" charset="0"/>
              <a:buChar char="•"/>
              <a:defRPr/>
            </a:pPr>
            <a:r>
              <a:rPr lang="en-US" sz="1800" dirty="0"/>
              <a:t>Emphasize its significance</a:t>
            </a:r>
          </a:p>
          <a:p>
            <a:pPr>
              <a:lnSpc>
                <a:spcPct val="120000"/>
              </a:lnSpc>
              <a:spcBef>
                <a:spcPts val="1200"/>
              </a:spcBef>
              <a:spcAft>
                <a:spcPts val="300"/>
              </a:spcAft>
              <a:buFont typeface="Arial" charset="0"/>
              <a:buChar char="•"/>
              <a:defRPr/>
            </a:pPr>
            <a:r>
              <a:rPr lang="en-US" sz="2000" dirty="0"/>
              <a:t>Not immediately translational? No, </a:t>
            </a:r>
          </a:p>
          <a:p>
            <a:pPr lvl="1">
              <a:lnSpc>
                <a:spcPct val="120000"/>
              </a:lnSpc>
              <a:spcBef>
                <a:spcPts val="1200"/>
              </a:spcBef>
              <a:spcAft>
                <a:spcPts val="300"/>
              </a:spcAft>
              <a:buFont typeface="Arial" charset="0"/>
              <a:buChar char="•"/>
              <a:defRPr/>
            </a:pPr>
            <a:r>
              <a:rPr lang="en-US" sz="1800" dirty="0"/>
              <a:t>But if you discuss the potential translatability of a study it becomes fair game for reviewers to disagree</a:t>
            </a:r>
          </a:p>
          <a:p>
            <a:pPr lvl="1">
              <a:spcBef>
                <a:spcPts val="1200"/>
              </a:spcBef>
              <a:buFont typeface="Arial" charset="0"/>
              <a:buChar char="•"/>
              <a:defRPr/>
            </a:pPr>
            <a:endParaRPr lang="en-US" sz="1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546100" y="927100"/>
            <a:ext cx="8051800" cy="941388"/>
          </a:xfrm>
        </p:spPr>
        <p:txBody>
          <a:bodyPr/>
          <a:lstStyle/>
          <a:p>
            <a:pPr algn="ctr"/>
            <a:r>
              <a:rPr lang="en-US" altLang="en-US" sz="4000" b="1">
                <a:latin typeface="Garamond" panose="02020404030301010803" pitchFamily="18" charset="0"/>
                <a:cs typeface="Arial" panose="020B0604020202020204" pitchFamily="34" charset="0"/>
              </a:rPr>
              <a:t>How do you best set up your Specific Aims?</a:t>
            </a:r>
          </a:p>
        </p:txBody>
      </p:sp>
      <p:sp>
        <p:nvSpPr>
          <p:cNvPr id="3" name="Content Placeholder 2"/>
          <p:cNvSpPr>
            <a:spLocks noGrp="1"/>
          </p:cNvSpPr>
          <p:nvPr>
            <p:ph idx="1"/>
          </p:nvPr>
        </p:nvSpPr>
        <p:spPr>
          <a:xfrm>
            <a:off x="628650" y="2057400"/>
            <a:ext cx="8134350" cy="4606925"/>
          </a:xfrm>
        </p:spPr>
        <p:txBody>
          <a:bodyPr>
            <a:normAutofit lnSpcReduction="10000"/>
          </a:bodyPr>
          <a:lstStyle/>
          <a:p>
            <a:pPr marL="228600" lvl="1">
              <a:lnSpc>
                <a:spcPct val="100000"/>
              </a:lnSpc>
              <a:spcBef>
                <a:spcPts val="0"/>
              </a:spcBef>
              <a:spcAft>
                <a:spcPts val="600"/>
              </a:spcAft>
              <a:buFont typeface="Arial" charset="0"/>
              <a:buChar char="•"/>
              <a:defRPr/>
            </a:pPr>
            <a:r>
              <a:rPr lang="en-US" sz="2800" dirty="0"/>
              <a:t>You need to engage the enthusiasm of the reviewer</a:t>
            </a:r>
          </a:p>
          <a:p>
            <a:pPr marL="228600" lvl="1">
              <a:lnSpc>
                <a:spcPct val="100000"/>
              </a:lnSpc>
              <a:spcBef>
                <a:spcPts val="0"/>
              </a:spcBef>
              <a:spcAft>
                <a:spcPts val="600"/>
              </a:spcAft>
              <a:buFont typeface="Arial" charset="0"/>
              <a:buChar char="•"/>
              <a:defRPr/>
            </a:pPr>
            <a:r>
              <a:rPr lang="en-US" sz="2800" dirty="0"/>
              <a:t>May be only page read by some reviewers (not primary)</a:t>
            </a:r>
          </a:p>
          <a:p>
            <a:pPr marL="228600" lvl="1">
              <a:lnSpc>
                <a:spcPct val="100000"/>
              </a:lnSpc>
              <a:spcBef>
                <a:spcPts val="0"/>
              </a:spcBef>
              <a:spcAft>
                <a:spcPts val="600"/>
              </a:spcAft>
              <a:buFont typeface="Arial" charset="0"/>
              <a:buChar char="•"/>
              <a:defRPr/>
            </a:pPr>
            <a:r>
              <a:rPr lang="en-US" sz="2800" dirty="0"/>
              <a:t>No right or wrong way but…</a:t>
            </a:r>
          </a:p>
          <a:p>
            <a:pPr lvl="1">
              <a:lnSpc>
                <a:spcPct val="100000"/>
              </a:lnSpc>
              <a:spcBef>
                <a:spcPts val="0"/>
              </a:spcBef>
              <a:spcAft>
                <a:spcPts val="600"/>
              </a:spcAft>
              <a:buFont typeface="Arial" charset="0"/>
              <a:buChar char="•"/>
              <a:defRPr/>
            </a:pPr>
            <a:r>
              <a:rPr lang="en-US" dirty="0"/>
              <a:t>Don’t bury the lead </a:t>
            </a:r>
          </a:p>
          <a:p>
            <a:pPr lvl="2">
              <a:lnSpc>
                <a:spcPct val="100000"/>
              </a:lnSpc>
              <a:spcBef>
                <a:spcPts val="0"/>
              </a:spcBef>
              <a:spcAft>
                <a:spcPts val="600"/>
              </a:spcAft>
              <a:buFont typeface="Arial" charset="0"/>
              <a:buChar char="•"/>
              <a:defRPr/>
            </a:pPr>
            <a:r>
              <a:rPr lang="en-US" dirty="0"/>
              <a:t>Focus on the overall IMPACT of your work</a:t>
            </a:r>
          </a:p>
          <a:p>
            <a:pPr lvl="1">
              <a:lnSpc>
                <a:spcPct val="100000"/>
              </a:lnSpc>
              <a:spcBef>
                <a:spcPts val="0"/>
              </a:spcBef>
              <a:spcAft>
                <a:spcPts val="600"/>
              </a:spcAft>
              <a:buFont typeface="Arial" charset="0"/>
              <a:buChar char="•"/>
              <a:defRPr/>
            </a:pPr>
            <a:r>
              <a:rPr lang="en-US" dirty="0"/>
              <a:t>State the hypothesis and provide the aims </a:t>
            </a:r>
          </a:p>
          <a:p>
            <a:pPr lvl="2">
              <a:lnSpc>
                <a:spcPct val="100000"/>
              </a:lnSpc>
              <a:spcBef>
                <a:spcPts val="0"/>
              </a:spcBef>
              <a:spcAft>
                <a:spcPts val="600"/>
              </a:spcAft>
              <a:buFont typeface="Arial" charset="0"/>
              <a:buChar char="•"/>
              <a:defRPr/>
            </a:pPr>
            <a:r>
              <a:rPr lang="en-US" dirty="0"/>
              <a:t>Do not spend time/space telling reviewers how you will do the aim</a:t>
            </a:r>
          </a:p>
          <a:p>
            <a:pPr lvl="2">
              <a:lnSpc>
                <a:spcPct val="100000"/>
              </a:lnSpc>
              <a:spcBef>
                <a:spcPts val="0"/>
              </a:spcBef>
              <a:spcAft>
                <a:spcPts val="600"/>
              </a:spcAft>
              <a:buFont typeface="Arial" charset="0"/>
              <a:buChar char="•"/>
              <a:defRPr/>
            </a:pPr>
            <a:r>
              <a:rPr lang="en-US" dirty="0"/>
              <a:t>Rather, </a:t>
            </a:r>
            <a:r>
              <a:rPr lang="en-US" i="1" u="sng" dirty="0"/>
              <a:t>tell reviewers what the results will mean</a:t>
            </a:r>
          </a:p>
          <a:p>
            <a:pPr lvl="3">
              <a:buFont typeface="Arial" charset="0"/>
              <a:buChar char="•"/>
              <a:defRPr/>
            </a:pPr>
            <a:endParaRPr lang="en-US" dirty="0"/>
          </a:p>
          <a:p>
            <a:pPr lvl="2">
              <a:buFont typeface="Arial" charset="0"/>
              <a:buChar char="•"/>
              <a:defRPr/>
            </a:pPr>
            <a:endParaRPr lang="en-US" dirty="0"/>
          </a:p>
          <a:p>
            <a:pPr marL="685800" lvl="2">
              <a:spcBef>
                <a:spcPts val="1000"/>
              </a:spcBef>
              <a:buFont typeface="Arial" charset="0"/>
              <a:buChar char="•"/>
              <a:defRPr/>
            </a:pPr>
            <a:endParaRPr lang="en-US" dirty="0"/>
          </a:p>
          <a:p>
            <a:pPr marL="228600" lvl="1">
              <a:spcBef>
                <a:spcPts val="1000"/>
              </a:spcBef>
              <a:buFont typeface="Arial" charset="0"/>
              <a:buChar char="•"/>
              <a:defRPr/>
            </a:pPr>
            <a:endParaRPr lang="en-US" sz="2800" dirty="0"/>
          </a:p>
          <a:p>
            <a:pPr>
              <a:buFont typeface="Arial" charset="0"/>
              <a:buChar char="•"/>
              <a:defRPr/>
            </a:pPr>
            <a:endParaRPr 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8600" y="1676400"/>
            <a:ext cx="2362200" cy="685800"/>
          </a:xfrm>
        </p:spPr>
        <p:txBody>
          <a:bodyPr tIns="91440" bIns="91440"/>
          <a:lstStyle/>
          <a:p>
            <a:pPr eaLnBrk="1" hangingPunct="1"/>
            <a:r>
              <a:rPr lang="en-US" altLang="en-US" sz="4000" b="1">
                <a:latin typeface="Garamond" panose="02020404030301010803" pitchFamily="18" charset="0"/>
                <a:cs typeface="Arial" panose="020B0604020202020204" pitchFamily="34" charset="0"/>
              </a:rPr>
              <a:t>Overview</a:t>
            </a:r>
          </a:p>
        </p:txBody>
      </p:sp>
      <p:sp>
        <p:nvSpPr>
          <p:cNvPr id="124931" name="Content Placeholder 2"/>
          <p:cNvSpPr>
            <a:spLocks noGrp="1"/>
          </p:cNvSpPr>
          <p:nvPr>
            <p:ph idx="1"/>
          </p:nvPr>
        </p:nvSpPr>
        <p:spPr>
          <a:xfrm>
            <a:off x="2819400" y="685800"/>
            <a:ext cx="6248400" cy="5410200"/>
          </a:xfrm>
        </p:spPr>
        <p:txBody>
          <a:bodyPr/>
          <a:lstStyle/>
          <a:p>
            <a:pPr marL="0" indent="0" eaLnBrk="1" hangingPunct="1">
              <a:buFont typeface="Arial" panose="020B0604020202020204" pitchFamily="34" charset="0"/>
              <a:buNone/>
            </a:pPr>
            <a:r>
              <a:rPr lang="en-US" altLang="en-US" sz="2800" dirty="0">
                <a:cs typeface="Tahoma" panose="020B0604030504040204" pitchFamily="34" charset="0"/>
              </a:rPr>
              <a:t>Step 1: Understand how NIH works</a:t>
            </a:r>
          </a:p>
          <a:p>
            <a:pPr lvl="1" eaLnBrk="1" hangingPunct="1">
              <a:buFont typeface="Wingdings" panose="05000000000000000000" pitchFamily="2" charset="2"/>
              <a:buChar char="§"/>
            </a:pPr>
            <a:r>
              <a:rPr lang="en-US" altLang="en-US" sz="2400" dirty="0">
                <a:cs typeface="Tahoma" panose="020B0604030504040204" pitchFamily="34" charset="0"/>
              </a:rPr>
              <a:t>Finding the right fit for your research</a:t>
            </a:r>
          </a:p>
          <a:p>
            <a:pPr marL="457200" lvl="1" indent="0" eaLnBrk="1" hangingPunct="1">
              <a:buNone/>
            </a:pPr>
            <a:endParaRPr lang="en-US" altLang="en-US" sz="2400" dirty="0">
              <a:cs typeface="Tahoma" panose="020B0604030504040204" pitchFamily="34" charset="0"/>
            </a:endParaRPr>
          </a:p>
          <a:p>
            <a:pPr marL="0" indent="0" eaLnBrk="1" hangingPunct="1">
              <a:buNone/>
            </a:pPr>
            <a:r>
              <a:rPr lang="en-US" altLang="en-US" sz="2800" dirty="0">
                <a:cs typeface="Tahoma" panose="020B0604030504040204" pitchFamily="34" charset="0"/>
              </a:rPr>
              <a:t>Step 2: Find a funding opportunity</a:t>
            </a:r>
          </a:p>
          <a:p>
            <a:pPr lvl="1" eaLnBrk="1" hangingPunct="1">
              <a:buFont typeface="Wingdings" panose="05000000000000000000" pitchFamily="2" charset="2"/>
              <a:buChar char="§"/>
            </a:pPr>
            <a:r>
              <a:rPr lang="en-US" altLang="en-US" sz="2400" dirty="0">
                <a:cs typeface="Tahoma" panose="020B0604030504040204" pitchFamily="34" charset="0"/>
              </a:rPr>
              <a:t>Searching for and understanding FOAs</a:t>
            </a:r>
          </a:p>
          <a:p>
            <a:pPr lvl="1" eaLnBrk="1" hangingPunct="1">
              <a:buFont typeface="Wingdings" panose="05000000000000000000" pitchFamily="2" charset="2"/>
              <a:buChar char="§"/>
            </a:pPr>
            <a:endParaRPr lang="en-US" altLang="en-US" sz="2800" dirty="0">
              <a:cs typeface="Tahoma" panose="020B0604030504040204" pitchFamily="34" charset="0"/>
            </a:endParaRPr>
          </a:p>
          <a:p>
            <a:pPr marL="0" indent="0" eaLnBrk="1" hangingPunct="1">
              <a:buFont typeface="Arial" panose="020B0604020202020204" pitchFamily="34" charset="0"/>
              <a:buNone/>
            </a:pPr>
            <a:r>
              <a:rPr lang="en-US" altLang="en-US" sz="2800" dirty="0">
                <a:cs typeface="Tahoma" panose="020B0604030504040204" pitchFamily="34" charset="0"/>
              </a:rPr>
              <a:t>Step 3: Plan your application</a:t>
            </a:r>
          </a:p>
          <a:p>
            <a:pPr lvl="1" eaLnBrk="1" hangingPunct="1">
              <a:buFont typeface="Wingdings" panose="05000000000000000000" pitchFamily="2" charset="2"/>
              <a:buChar char="§"/>
            </a:pPr>
            <a:r>
              <a:rPr lang="en-US" altLang="en-US" sz="2400" dirty="0">
                <a:cs typeface="Tahoma" panose="020B0604030504040204" pitchFamily="34" charset="0"/>
              </a:rPr>
              <a:t>Who to talk to when about what</a:t>
            </a:r>
          </a:p>
          <a:p>
            <a:pPr marL="0" indent="0" eaLnBrk="1" hangingPunct="1">
              <a:buFont typeface="Arial" panose="020B0604020202020204" pitchFamily="34" charset="0"/>
              <a:buNone/>
            </a:pPr>
            <a:endParaRPr lang="en-US" altLang="en-US" sz="2800" dirty="0">
              <a:cs typeface="Tahoma" panose="020B0604030504040204" pitchFamily="34" charset="0"/>
            </a:endParaRPr>
          </a:p>
          <a:p>
            <a:pPr marL="0" indent="0" eaLnBrk="1" hangingPunct="1">
              <a:buFont typeface="Arial" panose="020B0604020202020204" pitchFamily="34" charset="0"/>
              <a:buNone/>
            </a:pPr>
            <a:r>
              <a:rPr lang="en-US" altLang="en-US" sz="2800" dirty="0">
                <a:cs typeface="Tahoma" panose="020B0604030504040204" pitchFamily="34" charset="0"/>
              </a:rPr>
              <a:t>Step 4: Write your grant application</a:t>
            </a:r>
          </a:p>
          <a:p>
            <a:pPr lvl="1" eaLnBrk="1" hangingPunct="1">
              <a:buFont typeface="Wingdings" panose="05000000000000000000" pitchFamily="2" charset="2"/>
              <a:buChar char="§"/>
            </a:pPr>
            <a:r>
              <a:rPr lang="en-US" altLang="en-US" sz="2400" dirty="0">
                <a:cs typeface="Tahoma" panose="020B0604030504040204" pitchFamily="34" charset="0"/>
              </a:rPr>
              <a:t>Some do’s, don’ts, and pointers</a:t>
            </a:r>
          </a:p>
          <a:p>
            <a:pPr marL="0" indent="0" eaLnBrk="1" hangingPunct="1">
              <a:buFont typeface="Arial" panose="020B0604020202020204" pitchFamily="34" charset="0"/>
              <a:buNone/>
            </a:pPr>
            <a:endParaRPr lang="en-US" altLang="en-US" sz="2400" dirty="0">
              <a:cs typeface="Tahoma" panose="020B0604030504040204" pitchFamily="34"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457200" y="803275"/>
            <a:ext cx="8229600" cy="846138"/>
          </a:xfrm>
        </p:spPr>
        <p:txBody>
          <a:bodyPr/>
          <a:lstStyle/>
          <a:p>
            <a:pPr algn="ctr"/>
            <a:r>
              <a:rPr lang="en-US" altLang="en-US" sz="4000" b="1">
                <a:latin typeface="Garamond" panose="02020404030301010803" pitchFamily="18" charset="0"/>
                <a:cs typeface="Arial" panose="020B0604020202020204" pitchFamily="34" charset="0"/>
              </a:rPr>
              <a:t>What are some Do’s?</a:t>
            </a:r>
          </a:p>
        </p:txBody>
      </p:sp>
      <p:sp>
        <p:nvSpPr>
          <p:cNvPr id="158723" name="Content Placeholder 2"/>
          <p:cNvSpPr>
            <a:spLocks noGrp="1"/>
          </p:cNvSpPr>
          <p:nvPr>
            <p:ph idx="1"/>
          </p:nvPr>
        </p:nvSpPr>
        <p:spPr>
          <a:xfrm>
            <a:off x="444500" y="1752600"/>
            <a:ext cx="8229600" cy="4581525"/>
          </a:xfrm>
        </p:spPr>
        <p:txBody>
          <a:bodyPr/>
          <a:lstStyle/>
          <a:p>
            <a:pPr>
              <a:lnSpc>
                <a:spcPct val="100000"/>
              </a:lnSpc>
              <a:spcBef>
                <a:spcPct val="0"/>
              </a:spcBef>
              <a:spcAft>
                <a:spcPts val="300"/>
              </a:spcAft>
            </a:pPr>
            <a:r>
              <a:rPr lang="en-US" altLang="en-US" sz="2400" dirty="0"/>
              <a:t>Do start early</a:t>
            </a:r>
          </a:p>
          <a:p>
            <a:pPr>
              <a:lnSpc>
                <a:spcPct val="100000"/>
              </a:lnSpc>
              <a:spcBef>
                <a:spcPct val="0"/>
              </a:spcBef>
              <a:spcAft>
                <a:spcPts val="300"/>
              </a:spcAft>
            </a:pPr>
            <a:r>
              <a:rPr lang="en-US" altLang="en-US" sz="2400" dirty="0"/>
              <a:t>Do enlist collaborators, if appropriate</a:t>
            </a:r>
          </a:p>
          <a:p>
            <a:pPr>
              <a:lnSpc>
                <a:spcPct val="100000"/>
              </a:lnSpc>
              <a:spcBef>
                <a:spcPct val="0"/>
              </a:spcBef>
              <a:spcAft>
                <a:spcPts val="300"/>
              </a:spcAft>
            </a:pPr>
            <a:r>
              <a:rPr lang="en-US" altLang="en-US" sz="2400" dirty="0"/>
              <a:t>Do make sure you understand the funding mechanism</a:t>
            </a:r>
          </a:p>
          <a:p>
            <a:pPr>
              <a:lnSpc>
                <a:spcPct val="100000"/>
              </a:lnSpc>
              <a:spcBef>
                <a:spcPct val="0"/>
              </a:spcBef>
              <a:spcAft>
                <a:spcPts val="300"/>
              </a:spcAft>
            </a:pPr>
            <a:r>
              <a:rPr lang="en-US" altLang="en-US" sz="2400" dirty="0"/>
              <a:t>Do submit when the application will be the most competitive</a:t>
            </a:r>
          </a:p>
          <a:p>
            <a:pPr>
              <a:lnSpc>
                <a:spcPct val="100000"/>
              </a:lnSpc>
              <a:spcBef>
                <a:spcPct val="0"/>
              </a:spcBef>
              <a:spcAft>
                <a:spcPts val="300"/>
              </a:spcAft>
            </a:pPr>
            <a:r>
              <a:rPr lang="en-US" altLang="en-US" sz="2400" dirty="0"/>
              <a:t>Do show feasibility (for new PIs preliminary data is not required but…)</a:t>
            </a:r>
          </a:p>
          <a:p>
            <a:pPr>
              <a:lnSpc>
                <a:spcPct val="100000"/>
              </a:lnSpc>
              <a:spcBef>
                <a:spcPct val="0"/>
              </a:spcBef>
              <a:spcAft>
                <a:spcPts val="300"/>
              </a:spcAft>
            </a:pPr>
            <a:r>
              <a:rPr lang="en-US" altLang="en-US" sz="2400" dirty="0"/>
              <a:t>Do provide a timeline and realistic budget for the work proposed; Be sure to justify</a:t>
            </a:r>
          </a:p>
          <a:p>
            <a:pPr>
              <a:lnSpc>
                <a:spcPct val="100000"/>
              </a:lnSpc>
              <a:spcBef>
                <a:spcPct val="0"/>
              </a:spcBef>
              <a:spcAft>
                <a:spcPts val="300"/>
              </a:spcAft>
            </a:pPr>
            <a:r>
              <a:rPr lang="en-US" altLang="en-US" sz="2400" dirty="0"/>
              <a:t>Do pay attention to other </a:t>
            </a:r>
            <a:r>
              <a:rPr lang="en-US" altLang="en-US" sz="2400" dirty="0" err="1"/>
              <a:t>scorable</a:t>
            </a:r>
            <a:r>
              <a:rPr lang="en-US" altLang="en-US" sz="2400" dirty="0"/>
              <a:t> items (e.g., Vertebrate Animals) and non-</a:t>
            </a:r>
            <a:r>
              <a:rPr lang="en-US" altLang="en-US" sz="2400" dirty="0" err="1"/>
              <a:t>scorable</a:t>
            </a:r>
            <a:r>
              <a:rPr lang="en-US" altLang="en-US" sz="2400" dirty="0"/>
              <a:t> items</a:t>
            </a:r>
          </a:p>
          <a:p>
            <a:pPr>
              <a:lnSpc>
                <a:spcPct val="100000"/>
              </a:lnSpc>
              <a:spcBef>
                <a:spcPct val="0"/>
              </a:spcBef>
              <a:spcAft>
                <a:spcPts val="600"/>
              </a:spcAft>
              <a:buFont typeface="Arial" panose="020B0604020202020204" pitchFamily="34" charset="0"/>
              <a:buChar char="–"/>
            </a:pPr>
            <a:endParaRPr lang="en-US" altLang="en-US" sz="3200" dirty="0">
              <a:solidFill>
                <a:schemeClr val="tx2"/>
              </a:solidFill>
            </a:endParaRPr>
          </a:p>
          <a:p>
            <a:endParaRPr lang="en-US" altLang="en-US" dirty="0"/>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628650" y="838200"/>
            <a:ext cx="7886700" cy="852488"/>
          </a:xfrm>
        </p:spPr>
        <p:txBody>
          <a:bodyPr/>
          <a:lstStyle/>
          <a:p>
            <a:pPr algn="ctr"/>
            <a:r>
              <a:rPr lang="en-US" altLang="en-US" sz="4000" b="1" dirty="0">
                <a:latin typeface="Garamond" panose="02020404030301010803" pitchFamily="18" charset="0"/>
                <a:cs typeface="Arial" panose="020B0604020202020204" pitchFamily="34" charset="0"/>
              </a:rPr>
              <a:t>Some more Do’s</a:t>
            </a:r>
          </a:p>
        </p:txBody>
      </p:sp>
      <p:sp>
        <p:nvSpPr>
          <p:cNvPr id="159747" name="Content Placeholder 2"/>
          <p:cNvSpPr>
            <a:spLocks noGrp="1"/>
          </p:cNvSpPr>
          <p:nvPr>
            <p:ph idx="1"/>
          </p:nvPr>
        </p:nvSpPr>
        <p:spPr>
          <a:xfrm>
            <a:off x="628650" y="1887538"/>
            <a:ext cx="7886700" cy="4614862"/>
          </a:xfrm>
        </p:spPr>
        <p:txBody>
          <a:bodyPr/>
          <a:lstStyle/>
          <a:p>
            <a:pPr>
              <a:lnSpc>
                <a:spcPct val="100000"/>
              </a:lnSpc>
              <a:spcBef>
                <a:spcPct val="0"/>
              </a:spcBef>
              <a:spcAft>
                <a:spcPts val="600"/>
              </a:spcAft>
            </a:pPr>
            <a:r>
              <a:rPr lang="en-US" altLang="en-US" dirty="0"/>
              <a:t>Do focus on Impact</a:t>
            </a:r>
          </a:p>
          <a:p>
            <a:pPr>
              <a:lnSpc>
                <a:spcPct val="100000"/>
              </a:lnSpc>
              <a:spcBef>
                <a:spcPct val="0"/>
              </a:spcBef>
              <a:spcAft>
                <a:spcPts val="600"/>
              </a:spcAft>
            </a:pPr>
            <a:r>
              <a:rPr lang="en-US" altLang="en-US" dirty="0"/>
              <a:t>Do provide a strong premise</a:t>
            </a:r>
          </a:p>
          <a:p>
            <a:pPr>
              <a:lnSpc>
                <a:spcPct val="100000"/>
              </a:lnSpc>
              <a:spcBef>
                <a:spcPct val="0"/>
              </a:spcBef>
              <a:spcAft>
                <a:spcPts val="600"/>
              </a:spcAft>
            </a:pPr>
            <a:r>
              <a:rPr lang="en-US" altLang="en-US" dirty="0"/>
              <a:t>Do show evidence of Rigor and Reproducibility</a:t>
            </a:r>
          </a:p>
          <a:p>
            <a:pPr>
              <a:lnSpc>
                <a:spcPct val="100000"/>
              </a:lnSpc>
              <a:spcBef>
                <a:spcPct val="0"/>
              </a:spcBef>
              <a:spcAft>
                <a:spcPts val="600"/>
              </a:spcAft>
            </a:pPr>
            <a:r>
              <a:rPr lang="en-US" altLang="en-US" dirty="0"/>
              <a:t>Do provide alternative possibilities and technical limitations</a:t>
            </a:r>
          </a:p>
          <a:p>
            <a:pPr>
              <a:lnSpc>
                <a:spcPct val="100000"/>
              </a:lnSpc>
              <a:spcBef>
                <a:spcPct val="0"/>
              </a:spcBef>
              <a:spcAft>
                <a:spcPts val="600"/>
              </a:spcAft>
            </a:pPr>
            <a:r>
              <a:rPr lang="en-US" altLang="en-US" dirty="0"/>
              <a:t>Do take the reviewers by the hand and lead them to where you would like them to go</a:t>
            </a:r>
          </a:p>
          <a:p>
            <a:pPr lvl="1">
              <a:lnSpc>
                <a:spcPct val="100000"/>
              </a:lnSpc>
              <a:spcBef>
                <a:spcPct val="0"/>
              </a:spcBef>
              <a:spcAft>
                <a:spcPts val="600"/>
              </a:spcAft>
            </a:pPr>
            <a:r>
              <a:rPr lang="en-US" altLang="en-US" dirty="0"/>
              <a:t>Reviewers don’t think about your research 24/7</a:t>
            </a:r>
          </a:p>
          <a:p>
            <a:pPr lvl="1">
              <a:lnSpc>
                <a:spcPct val="100000"/>
              </a:lnSpc>
              <a:spcBef>
                <a:spcPct val="0"/>
              </a:spcBef>
              <a:spcAft>
                <a:spcPts val="600"/>
              </a:spcAft>
            </a:pPr>
            <a:r>
              <a:rPr lang="en-US" altLang="en-US" dirty="0"/>
              <a:t>Make it reviewer friendly (helpful figures)</a:t>
            </a:r>
          </a:p>
          <a:p>
            <a:pPr>
              <a:lnSpc>
                <a:spcPct val="100000"/>
              </a:lnSpc>
              <a:spcBef>
                <a:spcPct val="0"/>
              </a:spcBef>
              <a:spcAft>
                <a:spcPts val="600"/>
              </a:spcAft>
            </a:pPr>
            <a:endParaRPr lang="en-US" altLang="en-US" dirty="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628650" y="933450"/>
            <a:ext cx="7886700" cy="944563"/>
          </a:xfrm>
        </p:spPr>
        <p:txBody>
          <a:bodyPr/>
          <a:lstStyle/>
          <a:p>
            <a:pPr algn="ctr"/>
            <a:r>
              <a:rPr lang="en-US" altLang="en-US" sz="4000" b="1">
                <a:latin typeface="Garamond" panose="02020404030301010803" pitchFamily="18" charset="0"/>
                <a:cs typeface="Arial" panose="020B0604020202020204" pitchFamily="34" charset="0"/>
              </a:rPr>
              <a:t>What are some ‘Don’ts?</a:t>
            </a:r>
          </a:p>
        </p:txBody>
      </p:sp>
      <p:sp>
        <p:nvSpPr>
          <p:cNvPr id="3" name="Content Placeholder 2"/>
          <p:cNvSpPr>
            <a:spLocks noGrp="1"/>
          </p:cNvSpPr>
          <p:nvPr>
            <p:ph idx="1"/>
          </p:nvPr>
        </p:nvSpPr>
        <p:spPr>
          <a:xfrm>
            <a:off x="628650" y="1755775"/>
            <a:ext cx="7886700" cy="4672013"/>
          </a:xfrm>
        </p:spPr>
        <p:txBody>
          <a:bodyPr>
            <a:normAutofit fontScale="85000" lnSpcReduction="20000"/>
          </a:bodyPr>
          <a:lstStyle/>
          <a:p>
            <a:pPr>
              <a:lnSpc>
                <a:spcPct val="120000"/>
              </a:lnSpc>
              <a:spcBef>
                <a:spcPts val="0"/>
              </a:spcBef>
              <a:spcAft>
                <a:spcPts val="300"/>
              </a:spcAft>
              <a:buFont typeface="Arial" charset="0"/>
              <a:buChar char="•"/>
              <a:defRPr/>
            </a:pPr>
            <a:r>
              <a:rPr lang="en-US" sz="3000" dirty="0"/>
              <a:t>Don’t let the reviewers characterize your application as either ‘descriptive’ or one that makes ‘incremental’ advances</a:t>
            </a:r>
          </a:p>
          <a:p>
            <a:pPr lvl="1">
              <a:lnSpc>
                <a:spcPct val="120000"/>
              </a:lnSpc>
              <a:spcBef>
                <a:spcPts val="0"/>
              </a:spcBef>
              <a:spcAft>
                <a:spcPts val="300"/>
              </a:spcAft>
              <a:buFont typeface="Arial" charset="0"/>
              <a:buChar char="•"/>
              <a:defRPr/>
            </a:pPr>
            <a:r>
              <a:rPr lang="en-US" sz="2600" u="sng" dirty="0"/>
              <a:t>Emphasize</a:t>
            </a:r>
            <a:r>
              <a:rPr lang="en-US" sz="2600" dirty="0"/>
              <a:t> the big picture of your studies in terms of impact and innovation</a:t>
            </a:r>
            <a:endParaRPr lang="en-US" sz="2600" u="sng" dirty="0"/>
          </a:p>
          <a:p>
            <a:pPr>
              <a:lnSpc>
                <a:spcPct val="120000"/>
              </a:lnSpc>
              <a:spcBef>
                <a:spcPts val="0"/>
              </a:spcBef>
              <a:spcAft>
                <a:spcPts val="300"/>
              </a:spcAft>
              <a:buFont typeface="Arial" charset="0"/>
              <a:buChar char="•"/>
              <a:defRPr/>
            </a:pPr>
            <a:r>
              <a:rPr lang="en-US" sz="3000" dirty="0"/>
              <a:t>Don’t write a diffuse, unfocused proposal</a:t>
            </a:r>
          </a:p>
          <a:p>
            <a:pPr>
              <a:lnSpc>
                <a:spcPct val="120000"/>
              </a:lnSpc>
              <a:spcBef>
                <a:spcPts val="0"/>
              </a:spcBef>
              <a:spcAft>
                <a:spcPts val="300"/>
              </a:spcAft>
              <a:buFont typeface="Arial" charset="0"/>
              <a:buChar char="•"/>
              <a:defRPr/>
            </a:pPr>
            <a:r>
              <a:rPr lang="en-US" sz="3000" dirty="0"/>
              <a:t>Don’t propose an overly ambitious application</a:t>
            </a:r>
          </a:p>
          <a:p>
            <a:pPr>
              <a:lnSpc>
                <a:spcPct val="120000"/>
              </a:lnSpc>
              <a:spcBef>
                <a:spcPts val="0"/>
              </a:spcBef>
              <a:spcAft>
                <a:spcPts val="300"/>
              </a:spcAft>
              <a:buFont typeface="Arial" charset="0"/>
              <a:buChar char="•"/>
              <a:defRPr/>
            </a:pPr>
            <a:r>
              <a:rPr lang="en-US" sz="3000" dirty="0"/>
              <a:t>Don’t propose aims that are dependent on each other</a:t>
            </a:r>
          </a:p>
          <a:p>
            <a:pPr>
              <a:lnSpc>
                <a:spcPct val="120000"/>
              </a:lnSpc>
              <a:spcBef>
                <a:spcPts val="0"/>
              </a:spcBef>
              <a:spcAft>
                <a:spcPts val="300"/>
              </a:spcAft>
              <a:buFont typeface="Arial" charset="0"/>
              <a:buChar char="•"/>
              <a:defRPr/>
            </a:pPr>
            <a:r>
              <a:rPr lang="en-US" sz="3000" dirty="0"/>
              <a:t>Don’t write with the assumption everyone knows as much about the subject as you do</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615950" y="533400"/>
            <a:ext cx="7886700" cy="1057275"/>
          </a:xfrm>
        </p:spPr>
        <p:txBody>
          <a:bodyPr/>
          <a:lstStyle/>
          <a:p>
            <a:pPr algn="ctr"/>
            <a:r>
              <a:rPr lang="en-US" altLang="en-US" sz="4000" b="1" dirty="0">
                <a:latin typeface="Garamond" panose="02020404030301010803" pitchFamily="18" charset="0"/>
                <a:cs typeface="Arial" panose="020B0604020202020204" pitchFamily="34" charset="0"/>
              </a:rPr>
              <a:t>Some more ‘Don’ts</a:t>
            </a:r>
          </a:p>
        </p:txBody>
      </p:sp>
      <p:sp>
        <p:nvSpPr>
          <p:cNvPr id="3" name="Content Placeholder 2"/>
          <p:cNvSpPr>
            <a:spLocks noGrp="1"/>
          </p:cNvSpPr>
          <p:nvPr>
            <p:ph idx="1"/>
          </p:nvPr>
        </p:nvSpPr>
        <p:spPr>
          <a:xfrm>
            <a:off x="533400" y="1590675"/>
            <a:ext cx="7886700" cy="4375150"/>
          </a:xfrm>
        </p:spPr>
        <p:txBody>
          <a:bodyPr>
            <a:noAutofit/>
          </a:bodyPr>
          <a:lstStyle/>
          <a:p>
            <a:pPr>
              <a:lnSpc>
                <a:spcPct val="110000"/>
              </a:lnSpc>
              <a:spcBef>
                <a:spcPts val="0"/>
              </a:spcBef>
              <a:spcAft>
                <a:spcPts val="300"/>
              </a:spcAft>
              <a:buFont typeface="Arial" charset="0"/>
              <a:buChar char="•"/>
              <a:defRPr/>
            </a:pPr>
            <a:r>
              <a:rPr lang="en-US" dirty="0"/>
              <a:t>Don’t assume your hypothesis is correct and all experiments will work perfectly</a:t>
            </a:r>
          </a:p>
          <a:p>
            <a:pPr lvl="1">
              <a:lnSpc>
                <a:spcPct val="110000"/>
              </a:lnSpc>
              <a:spcBef>
                <a:spcPts val="0"/>
              </a:spcBef>
              <a:spcAft>
                <a:spcPts val="300"/>
              </a:spcAft>
              <a:buFont typeface="Arial" charset="0"/>
              <a:buChar char="•"/>
              <a:defRPr/>
            </a:pPr>
            <a:r>
              <a:rPr lang="en-US" dirty="0"/>
              <a:t>Include a section, e.g., ‘potential problems and alternative explanations’</a:t>
            </a:r>
          </a:p>
          <a:p>
            <a:pPr>
              <a:lnSpc>
                <a:spcPct val="110000"/>
              </a:lnSpc>
              <a:spcBef>
                <a:spcPts val="0"/>
              </a:spcBef>
              <a:spcAft>
                <a:spcPts val="300"/>
              </a:spcAft>
              <a:buFont typeface="Arial" charset="0"/>
              <a:buChar char="•"/>
              <a:defRPr/>
            </a:pPr>
            <a:r>
              <a:rPr lang="en-US" dirty="0"/>
              <a:t>Don’t be unaware of changes to NIH applications</a:t>
            </a:r>
          </a:p>
          <a:p>
            <a:pPr lvl="1">
              <a:lnSpc>
                <a:spcPct val="110000"/>
              </a:lnSpc>
              <a:spcBef>
                <a:spcPts val="0"/>
              </a:spcBef>
              <a:spcAft>
                <a:spcPts val="300"/>
              </a:spcAft>
              <a:buFont typeface="Arial" charset="0"/>
              <a:buChar char="•"/>
              <a:defRPr/>
            </a:pPr>
            <a:r>
              <a:rPr lang="en-US" dirty="0"/>
              <a:t>e.g., premise, rigor and reproducibility  </a:t>
            </a:r>
          </a:p>
          <a:p>
            <a:pPr>
              <a:lnSpc>
                <a:spcPct val="110000"/>
              </a:lnSpc>
              <a:spcBef>
                <a:spcPts val="0"/>
              </a:spcBef>
              <a:spcAft>
                <a:spcPts val="300"/>
              </a:spcAft>
              <a:buFont typeface="Arial" charset="0"/>
              <a:buChar char="•"/>
              <a:defRPr/>
            </a:pPr>
            <a:r>
              <a:rPr lang="en-US" dirty="0"/>
              <a:t>Don’t show evidence of poor ‘</a:t>
            </a:r>
            <a:r>
              <a:rPr lang="en-US" dirty="0" err="1"/>
              <a:t>grantmanship</a:t>
            </a:r>
            <a:r>
              <a:rPr lang="en-US" dirty="0"/>
              <a:t>’</a:t>
            </a:r>
          </a:p>
          <a:p>
            <a:pPr lvl="1">
              <a:lnSpc>
                <a:spcPct val="110000"/>
              </a:lnSpc>
              <a:spcBef>
                <a:spcPts val="0"/>
              </a:spcBef>
              <a:spcAft>
                <a:spcPts val="300"/>
              </a:spcAft>
              <a:buFont typeface="Arial" charset="0"/>
              <a:buChar char="•"/>
              <a:defRPr/>
            </a:pPr>
            <a:r>
              <a:rPr lang="en-US" dirty="0"/>
              <a:t>Small figures, no ‘white spaces’ in application</a:t>
            </a:r>
          </a:p>
          <a:p>
            <a:pPr>
              <a:lnSpc>
                <a:spcPct val="110000"/>
              </a:lnSpc>
              <a:spcBef>
                <a:spcPts val="0"/>
              </a:spcBef>
              <a:spcAft>
                <a:spcPts val="300"/>
              </a:spcAft>
              <a:buFont typeface="Arial" charset="0"/>
              <a:buChar char="•"/>
              <a:defRPr/>
            </a:pPr>
            <a:r>
              <a:rPr lang="en-US" dirty="0"/>
              <a:t>Don’t repeat same mistakes as you did in earlier applications</a:t>
            </a:r>
          </a:p>
          <a:p>
            <a:pPr lvl="1">
              <a:buFont typeface="Arial" charset="0"/>
              <a:buChar char="•"/>
              <a:defRPr/>
            </a:pPr>
            <a:endParaRPr lang="en-US" dirty="0"/>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381000" y="666750"/>
            <a:ext cx="8229600" cy="838200"/>
          </a:xfrm>
        </p:spPr>
        <p:txBody>
          <a:bodyPr/>
          <a:lstStyle/>
          <a:p>
            <a:pPr algn="ctr"/>
            <a:r>
              <a:rPr lang="en-US" altLang="en-US" sz="4000" b="1">
                <a:latin typeface="Garamond" panose="02020404030301010803" pitchFamily="18" charset="0"/>
                <a:cs typeface="Arial" panose="020B0604020202020204" pitchFamily="34" charset="0"/>
              </a:rPr>
              <a:t>Summary Statement</a:t>
            </a:r>
          </a:p>
        </p:txBody>
      </p:sp>
      <p:sp>
        <p:nvSpPr>
          <p:cNvPr id="3" name="Content Placeholder 2"/>
          <p:cNvSpPr>
            <a:spLocks noGrp="1"/>
          </p:cNvSpPr>
          <p:nvPr>
            <p:ph idx="1"/>
          </p:nvPr>
        </p:nvSpPr>
        <p:spPr>
          <a:xfrm>
            <a:off x="749300" y="1538288"/>
            <a:ext cx="8229600" cy="5156200"/>
          </a:xfrm>
        </p:spPr>
        <p:txBody>
          <a:bodyPr>
            <a:normAutofit fontScale="47500" lnSpcReduction="20000"/>
          </a:bodyPr>
          <a:lstStyle/>
          <a:p>
            <a:pPr marL="0" indent="0">
              <a:buFont typeface="Arial" charset="0"/>
              <a:buNone/>
              <a:defRPr/>
            </a:pPr>
            <a:r>
              <a:rPr lang="en-US" sz="3000" b="1" dirty="0">
                <a:solidFill>
                  <a:schemeClr val="tx2"/>
                </a:solidFill>
              </a:rPr>
              <a:t>PROGRAM CONTACT: </a:t>
            </a:r>
            <a:r>
              <a:rPr lang="en-US" sz="3000" dirty="0">
                <a:solidFill>
                  <a:schemeClr val="tx2"/>
                </a:solidFill>
              </a:rPr>
              <a:t> </a:t>
            </a:r>
            <a:r>
              <a:rPr lang="en-US" sz="3000" b="1" dirty="0">
                <a:solidFill>
                  <a:schemeClr val="tx2"/>
                </a:solidFill>
              </a:rPr>
              <a:t>Stuart Moss</a:t>
            </a:r>
            <a:endParaRPr lang="en-US" sz="3000" dirty="0">
              <a:solidFill>
                <a:schemeClr val="tx2"/>
              </a:solidFill>
            </a:endParaRPr>
          </a:p>
          <a:p>
            <a:pPr marL="0" indent="0">
              <a:buFont typeface="Arial" charset="0"/>
              <a:buNone/>
              <a:defRPr/>
            </a:pPr>
            <a:r>
              <a:rPr lang="en-US" sz="3000" b="1" dirty="0">
                <a:solidFill>
                  <a:schemeClr val="tx2"/>
                </a:solidFill>
              </a:rPr>
              <a:t>(301) 435-6979 </a:t>
            </a:r>
            <a:r>
              <a:rPr lang="en-US" sz="3000" dirty="0">
                <a:solidFill>
                  <a:schemeClr val="tx2"/>
                </a:solidFill>
              </a:rPr>
              <a:t>         </a:t>
            </a:r>
            <a:r>
              <a:rPr lang="en-US" sz="3000" b="1" dirty="0">
                <a:solidFill>
                  <a:schemeClr val="tx2"/>
                </a:solidFill>
              </a:rPr>
              <a:t>mossstua@mail.nih.gov </a:t>
            </a:r>
          </a:p>
          <a:p>
            <a:pPr marL="0" indent="0">
              <a:buFont typeface="Arial" charset="0"/>
              <a:buNone/>
              <a:defRPr/>
            </a:pPr>
            <a:r>
              <a:rPr lang="en-US" sz="3000" dirty="0">
                <a:solidFill>
                  <a:schemeClr val="tx2"/>
                </a:solidFill>
              </a:rPr>
              <a:t>	</a:t>
            </a:r>
          </a:p>
          <a:p>
            <a:pPr marL="0" indent="0">
              <a:buFont typeface="Arial" charset="0"/>
              <a:buNone/>
              <a:defRPr/>
            </a:pPr>
            <a:r>
              <a:rPr lang="en-US" sz="3000" b="1" dirty="0">
                <a:solidFill>
                  <a:schemeClr val="tx2"/>
                </a:solidFill>
              </a:rPr>
              <a:t>SUMMARY STATEMENT ( Privileged Communication ) </a:t>
            </a:r>
            <a:r>
              <a:rPr lang="en-US" sz="3000" dirty="0">
                <a:solidFill>
                  <a:schemeClr val="tx2"/>
                </a:solidFill>
              </a:rPr>
              <a:t>	</a:t>
            </a:r>
          </a:p>
          <a:p>
            <a:pPr marL="0" indent="0">
              <a:buFont typeface="Arial" charset="0"/>
              <a:buNone/>
              <a:defRPr/>
            </a:pPr>
            <a:r>
              <a:rPr lang="en-US" sz="3000" b="1" i="1" dirty="0">
                <a:solidFill>
                  <a:schemeClr val="tx2"/>
                </a:solidFill>
              </a:rPr>
              <a:t>Release Date: </a:t>
            </a:r>
            <a:r>
              <a:rPr lang="en-US" sz="3000" dirty="0">
                <a:solidFill>
                  <a:schemeClr val="tx2"/>
                </a:solidFill>
              </a:rPr>
              <a:t>	</a:t>
            </a:r>
            <a:r>
              <a:rPr lang="en-US" sz="3000" b="1" dirty="0">
                <a:solidFill>
                  <a:schemeClr val="tx2"/>
                </a:solidFill>
              </a:rPr>
              <a:t>03/27/2016 </a:t>
            </a:r>
          </a:p>
          <a:p>
            <a:pPr marL="0" indent="0">
              <a:buFont typeface="Arial" charset="0"/>
              <a:buNone/>
              <a:defRPr/>
            </a:pPr>
            <a:endParaRPr lang="en-US" b="1" i="1" dirty="0">
              <a:solidFill>
                <a:schemeClr val="tx2"/>
              </a:solidFill>
            </a:endParaRPr>
          </a:p>
          <a:p>
            <a:pPr marL="0" indent="0">
              <a:buFont typeface="Arial" charset="0"/>
              <a:buNone/>
              <a:defRPr/>
            </a:pPr>
            <a:r>
              <a:rPr lang="en-US" sz="3000" b="1" i="1" dirty="0">
                <a:solidFill>
                  <a:schemeClr val="tx2"/>
                </a:solidFill>
              </a:rPr>
              <a:t>Application Number: </a:t>
            </a:r>
            <a:r>
              <a:rPr lang="en-US" sz="3000" dirty="0">
                <a:solidFill>
                  <a:schemeClr val="tx2"/>
                </a:solidFill>
              </a:rPr>
              <a:t>	</a:t>
            </a:r>
            <a:r>
              <a:rPr lang="en-US" sz="3000" b="1" dirty="0">
                <a:solidFill>
                  <a:schemeClr val="tx2"/>
                </a:solidFill>
              </a:rPr>
              <a:t>1 R21 HDXXXXX-01 </a:t>
            </a:r>
            <a:r>
              <a:rPr lang="en-US" sz="3000" dirty="0">
                <a:solidFill>
                  <a:schemeClr val="tx2"/>
                </a:solidFill>
              </a:rPr>
              <a:t>	</a:t>
            </a:r>
          </a:p>
          <a:p>
            <a:pPr marL="0" indent="0">
              <a:buFont typeface="Arial" charset="0"/>
              <a:buNone/>
              <a:defRPr/>
            </a:pPr>
            <a:r>
              <a:rPr lang="en-US" sz="3000" b="1" i="1" dirty="0">
                <a:solidFill>
                  <a:schemeClr val="tx2"/>
                </a:solidFill>
              </a:rPr>
              <a:t>Principal Investigator </a:t>
            </a:r>
            <a:r>
              <a:rPr lang="en-US" sz="3000" dirty="0">
                <a:solidFill>
                  <a:schemeClr val="tx2"/>
                </a:solidFill>
              </a:rPr>
              <a:t>	</a:t>
            </a:r>
            <a:r>
              <a:rPr lang="en-US" sz="3000" b="1" dirty="0">
                <a:solidFill>
                  <a:schemeClr val="tx2"/>
                </a:solidFill>
              </a:rPr>
              <a:t>CURIE, MARIE, PHD </a:t>
            </a:r>
            <a:r>
              <a:rPr lang="en-US" sz="3000" dirty="0">
                <a:solidFill>
                  <a:schemeClr val="tx2"/>
                </a:solidFill>
              </a:rPr>
              <a:t>	</a:t>
            </a:r>
          </a:p>
          <a:p>
            <a:pPr marL="0" indent="0">
              <a:buFont typeface="Arial" charset="0"/>
              <a:buNone/>
              <a:defRPr/>
            </a:pPr>
            <a:r>
              <a:rPr lang="en-US" sz="3000" b="1" i="1" dirty="0">
                <a:solidFill>
                  <a:schemeClr val="tx2"/>
                </a:solidFill>
              </a:rPr>
              <a:t>Applicant Organization</a:t>
            </a:r>
            <a:r>
              <a:rPr lang="en-US" sz="3000" b="1" dirty="0">
                <a:solidFill>
                  <a:schemeClr val="tx2"/>
                </a:solidFill>
              </a:rPr>
              <a:t>:    University of Paris</a:t>
            </a:r>
            <a:r>
              <a:rPr lang="en-US" sz="3000" dirty="0">
                <a:solidFill>
                  <a:schemeClr val="tx2"/>
                </a:solidFill>
              </a:rPr>
              <a:t>	</a:t>
            </a:r>
          </a:p>
          <a:p>
            <a:pPr marL="0" indent="0">
              <a:buFont typeface="Arial" charset="0"/>
              <a:buNone/>
              <a:defRPr/>
            </a:pPr>
            <a:r>
              <a:rPr lang="en-US" sz="3000" b="1" i="1" dirty="0">
                <a:solidFill>
                  <a:schemeClr val="tx2"/>
                </a:solidFill>
              </a:rPr>
              <a:t>Review Group: </a:t>
            </a:r>
            <a:r>
              <a:rPr lang="en-US" sz="3000" b="1" dirty="0">
                <a:solidFill>
                  <a:schemeClr val="tx2"/>
                </a:solidFill>
              </a:rPr>
              <a:t>CMIR</a:t>
            </a:r>
            <a:r>
              <a:rPr lang="en-US" sz="3000" dirty="0">
                <a:solidFill>
                  <a:schemeClr val="tx2"/>
                </a:solidFill>
              </a:rPr>
              <a:t>	</a:t>
            </a:r>
            <a:r>
              <a:rPr lang="en-US" sz="3000" b="1" i="1" dirty="0">
                <a:solidFill>
                  <a:schemeClr val="tx2"/>
                </a:solidFill>
              </a:rPr>
              <a:t>Meeting Date: </a:t>
            </a:r>
            <a:r>
              <a:rPr lang="en-US" sz="3000" dirty="0">
                <a:solidFill>
                  <a:schemeClr val="tx2"/>
                </a:solidFill>
              </a:rPr>
              <a:t>	</a:t>
            </a:r>
            <a:r>
              <a:rPr lang="en-US" sz="3000" b="1" dirty="0">
                <a:solidFill>
                  <a:schemeClr val="tx2"/>
                </a:solidFill>
              </a:rPr>
              <a:t>03/23/2016</a:t>
            </a:r>
            <a:r>
              <a:rPr lang="en-US" sz="3000" dirty="0">
                <a:solidFill>
                  <a:schemeClr val="tx2"/>
                </a:solidFill>
              </a:rPr>
              <a:t>	</a:t>
            </a:r>
          </a:p>
          <a:p>
            <a:pPr marL="0" indent="0">
              <a:buFont typeface="Arial" charset="0"/>
              <a:buNone/>
              <a:defRPr/>
            </a:pPr>
            <a:r>
              <a:rPr lang="en-US" sz="3000" b="1" i="1" dirty="0">
                <a:solidFill>
                  <a:schemeClr val="tx2"/>
                </a:solidFill>
              </a:rPr>
              <a:t>RFA/PA:</a:t>
            </a:r>
            <a:r>
              <a:rPr lang="en-US" sz="3000" b="1" dirty="0">
                <a:solidFill>
                  <a:schemeClr val="tx2"/>
                </a:solidFill>
              </a:rPr>
              <a:t> </a:t>
            </a:r>
            <a:r>
              <a:rPr lang="en-US" sz="3000" dirty="0">
                <a:solidFill>
                  <a:schemeClr val="tx2"/>
                </a:solidFill>
              </a:rPr>
              <a:t>	</a:t>
            </a:r>
            <a:r>
              <a:rPr lang="en-US" sz="3000" b="1" dirty="0">
                <a:solidFill>
                  <a:schemeClr val="tx2"/>
                </a:solidFill>
              </a:rPr>
              <a:t>PA11-261 </a:t>
            </a:r>
            <a:r>
              <a:rPr lang="en-US" sz="3000" dirty="0">
                <a:solidFill>
                  <a:schemeClr val="tx2"/>
                </a:solidFill>
              </a:rPr>
              <a:t>	</a:t>
            </a:r>
          </a:p>
          <a:p>
            <a:pPr marL="0" indent="0">
              <a:buFont typeface="Arial" charset="0"/>
              <a:buNone/>
              <a:defRPr/>
            </a:pPr>
            <a:r>
              <a:rPr lang="en-US" sz="3000" b="1" i="1" dirty="0">
                <a:solidFill>
                  <a:schemeClr val="tx2"/>
                </a:solidFill>
              </a:rPr>
              <a:t>Council: </a:t>
            </a:r>
            <a:r>
              <a:rPr lang="en-US" sz="3000" dirty="0">
                <a:solidFill>
                  <a:schemeClr val="tx2"/>
                </a:solidFill>
              </a:rPr>
              <a:t>	</a:t>
            </a:r>
            <a:r>
              <a:rPr lang="en-US" sz="3000" b="1" dirty="0">
                <a:solidFill>
                  <a:schemeClr val="tx2"/>
                </a:solidFill>
              </a:rPr>
              <a:t>MAY 2014 </a:t>
            </a:r>
            <a:r>
              <a:rPr lang="en-US" sz="3000" dirty="0">
                <a:solidFill>
                  <a:schemeClr val="tx2"/>
                </a:solidFill>
              </a:rPr>
              <a:t>	PCC: 	</a:t>
            </a:r>
            <a:r>
              <a:rPr lang="en-US" sz="3000" b="1" dirty="0">
                <a:solidFill>
                  <a:schemeClr val="tx2"/>
                </a:solidFill>
              </a:rPr>
              <a:t>RS -SM </a:t>
            </a:r>
            <a:r>
              <a:rPr lang="en-US" sz="3000" dirty="0">
                <a:solidFill>
                  <a:schemeClr val="tx2"/>
                </a:solidFill>
              </a:rPr>
              <a:t>	</a:t>
            </a:r>
          </a:p>
          <a:p>
            <a:pPr marL="0" indent="0">
              <a:buFont typeface="Arial" charset="0"/>
              <a:buNone/>
              <a:defRPr/>
            </a:pPr>
            <a:r>
              <a:rPr lang="en-US" sz="3000" b="1" i="1" dirty="0">
                <a:solidFill>
                  <a:schemeClr val="tx2"/>
                </a:solidFill>
              </a:rPr>
              <a:t>Requested Start</a:t>
            </a:r>
            <a:r>
              <a:rPr lang="en-US" sz="3000" b="1" dirty="0">
                <a:solidFill>
                  <a:schemeClr val="tx2"/>
                </a:solidFill>
              </a:rPr>
              <a:t>: </a:t>
            </a:r>
            <a:r>
              <a:rPr lang="en-US" sz="3000" dirty="0">
                <a:solidFill>
                  <a:schemeClr val="tx2"/>
                </a:solidFill>
              </a:rPr>
              <a:t>	</a:t>
            </a:r>
            <a:r>
              <a:rPr lang="en-US" sz="3000" b="1" dirty="0">
                <a:solidFill>
                  <a:schemeClr val="tx2"/>
                </a:solidFill>
              </a:rPr>
              <a:t>07/01/2016 </a:t>
            </a:r>
            <a:r>
              <a:rPr lang="en-US" sz="3000" dirty="0">
                <a:solidFill>
                  <a:schemeClr val="tx2"/>
                </a:solidFill>
              </a:rPr>
              <a:t>	</a:t>
            </a:r>
          </a:p>
          <a:p>
            <a:pPr marL="0" indent="0">
              <a:buFont typeface="Arial" charset="0"/>
              <a:buNone/>
              <a:defRPr/>
            </a:pPr>
            <a:r>
              <a:rPr lang="en-US" sz="3000" b="1" i="1" dirty="0">
                <a:solidFill>
                  <a:schemeClr val="tx2"/>
                </a:solidFill>
              </a:rPr>
              <a:t>Project Title</a:t>
            </a:r>
            <a:r>
              <a:rPr lang="en-US" sz="3000" b="1" dirty="0">
                <a:solidFill>
                  <a:schemeClr val="tx2"/>
                </a:solidFill>
              </a:rPr>
              <a:t>: </a:t>
            </a:r>
            <a:r>
              <a:rPr lang="en-US" sz="3000" dirty="0">
                <a:solidFill>
                  <a:schemeClr val="tx2"/>
                </a:solidFill>
              </a:rPr>
              <a:t>	</a:t>
            </a:r>
            <a:r>
              <a:rPr lang="en-US" sz="3000" b="1" dirty="0">
                <a:solidFill>
                  <a:schemeClr val="tx2"/>
                </a:solidFill>
              </a:rPr>
              <a:t>The Effect of Radium on the Testis</a:t>
            </a:r>
          </a:p>
          <a:p>
            <a:pPr marL="0" indent="0">
              <a:buFont typeface="Arial" charset="0"/>
              <a:buNone/>
              <a:defRPr/>
            </a:pPr>
            <a:endParaRPr lang="en-US" b="1" i="1" dirty="0">
              <a:solidFill>
                <a:schemeClr val="bg1">
                  <a:lumMod val="50000"/>
                </a:schemeClr>
              </a:solidFill>
            </a:endParaRPr>
          </a:p>
          <a:p>
            <a:pPr marL="0" indent="0">
              <a:buFont typeface="Arial" charset="0"/>
              <a:buNone/>
              <a:defRPr/>
            </a:pPr>
            <a:r>
              <a:rPr lang="en-US" sz="2900" b="1" i="1" dirty="0">
                <a:solidFill>
                  <a:schemeClr val="tx2"/>
                </a:solidFill>
              </a:rPr>
              <a:t>SRG Action: </a:t>
            </a:r>
            <a:r>
              <a:rPr lang="en-US" sz="2900" dirty="0">
                <a:solidFill>
                  <a:srgbClr val="FF0000"/>
                </a:solidFill>
              </a:rPr>
              <a:t>	</a:t>
            </a:r>
            <a:r>
              <a:rPr lang="en-US" sz="2900" b="1" dirty="0"/>
              <a:t>Impact/Priority Score: 30 Percentile: 22 # </a:t>
            </a:r>
            <a:r>
              <a:rPr lang="en-US" sz="2900" dirty="0"/>
              <a:t>	</a:t>
            </a:r>
          </a:p>
          <a:p>
            <a:pPr marL="0" indent="0">
              <a:buFont typeface="Arial" charset="0"/>
              <a:buNone/>
              <a:defRPr/>
            </a:pPr>
            <a:r>
              <a:rPr lang="en-US" sz="2900" b="1" i="1" dirty="0">
                <a:solidFill>
                  <a:schemeClr val="tx2"/>
                </a:solidFill>
              </a:rPr>
              <a:t>Human Subjects</a:t>
            </a:r>
            <a:r>
              <a:rPr lang="en-US" sz="2900" b="1" dirty="0">
                <a:solidFill>
                  <a:schemeClr val="tx2"/>
                </a:solidFill>
              </a:rPr>
              <a:t>: </a:t>
            </a:r>
            <a:r>
              <a:rPr lang="en-US" sz="2900" dirty="0">
                <a:solidFill>
                  <a:schemeClr val="tx2"/>
                </a:solidFill>
              </a:rPr>
              <a:t>	</a:t>
            </a:r>
            <a:r>
              <a:rPr lang="en-US" sz="2900" b="1" dirty="0">
                <a:solidFill>
                  <a:schemeClr val="tx2"/>
                </a:solidFill>
              </a:rPr>
              <a:t>10-No human subjects involved </a:t>
            </a:r>
            <a:r>
              <a:rPr lang="en-US" sz="2900" dirty="0">
                <a:solidFill>
                  <a:schemeClr val="tx2"/>
                </a:solidFill>
              </a:rPr>
              <a:t>	</a:t>
            </a:r>
          </a:p>
          <a:p>
            <a:pPr marL="0" indent="0">
              <a:buFont typeface="Arial" charset="0"/>
              <a:buNone/>
              <a:defRPr/>
            </a:pPr>
            <a:r>
              <a:rPr lang="en-US" sz="2900" b="1" i="1" dirty="0">
                <a:solidFill>
                  <a:schemeClr val="tx2"/>
                </a:solidFill>
              </a:rPr>
              <a:t>Animal Subjects</a:t>
            </a:r>
            <a:r>
              <a:rPr lang="en-US" sz="2900" b="1" dirty="0">
                <a:solidFill>
                  <a:schemeClr val="tx2"/>
                </a:solidFill>
              </a:rPr>
              <a:t>: </a:t>
            </a:r>
            <a:r>
              <a:rPr lang="en-US" sz="2900" dirty="0">
                <a:solidFill>
                  <a:schemeClr val="tx2"/>
                </a:solidFill>
              </a:rPr>
              <a:t>	</a:t>
            </a:r>
            <a:r>
              <a:rPr lang="en-US" sz="2900" b="1" dirty="0">
                <a:solidFill>
                  <a:schemeClr val="tx2"/>
                </a:solidFill>
              </a:rPr>
              <a:t>30-Vertebrate animals involved –no SRG concerns noted</a:t>
            </a:r>
            <a:r>
              <a:rPr lang="en-US" sz="2900" dirty="0"/>
              <a:t>	</a:t>
            </a:r>
          </a:p>
          <a:p>
            <a:pPr marL="0" indent="0">
              <a:buFont typeface="Arial" charset="0"/>
              <a:buNone/>
              <a:defRPr/>
            </a:pPr>
            <a:endParaRPr lang="en-US" sz="2900" dirty="0"/>
          </a:p>
        </p:txBody>
      </p:sp>
      <p:sp>
        <p:nvSpPr>
          <p:cNvPr id="162820" name="Rectangle 7"/>
          <p:cNvSpPr>
            <a:spLocks noChangeArrowheads="1"/>
          </p:cNvSpPr>
          <p:nvPr/>
        </p:nvSpPr>
        <p:spPr bwMode="auto">
          <a:xfrm>
            <a:off x="381000" y="5370513"/>
            <a:ext cx="5603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6600">
                <a:solidFill>
                  <a:srgbClr val="009900"/>
                </a:solidFill>
              </a:rPr>
              <a:t>*</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457200" y="738188"/>
            <a:ext cx="7886700" cy="1122362"/>
          </a:xfrm>
        </p:spPr>
        <p:txBody>
          <a:bodyPr/>
          <a:lstStyle/>
          <a:p>
            <a:pPr algn="ctr"/>
            <a:r>
              <a:rPr lang="en-US" altLang="en-US" sz="4000" b="1">
                <a:latin typeface="Garamond" panose="02020404030301010803" pitchFamily="18" charset="0"/>
                <a:cs typeface="Arial" panose="020B0604020202020204" pitchFamily="34" charset="0"/>
              </a:rPr>
              <a:t>Priority/Impact Score and Percentile</a:t>
            </a:r>
          </a:p>
        </p:txBody>
      </p:sp>
      <p:sp>
        <p:nvSpPr>
          <p:cNvPr id="163843" name="Content Placeholder 2"/>
          <p:cNvSpPr>
            <a:spLocks noGrp="1"/>
          </p:cNvSpPr>
          <p:nvPr>
            <p:ph idx="1"/>
          </p:nvPr>
        </p:nvSpPr>
        <p:spPr>
          <a:xfrm>
            <a:off x="444500" y="1860550"/>
            <a:ext cx="8229600" cy="4337050"/>
          </a:xfrm>
        </p:spPr>
        <p:txBody>
          <a:bodyPr/>
          <a:lstStyle/>
          <a:p>
            <a:pPr>
              <a:lnSpc>
                <a:spcPct val="100000"/>
              </a:lnSpc>
              <a:spcBef>
                <a:spcPts val="1200"/>
              </a:spcBef>
            </a:pPr>
            <a:r>
              <a:rPr lang="en-US" altLang="en-US" dirty="0"/>
              <a:t>Applications in the bottom half of pre-discussion average scores are not discussed: ND (++)</a:t>
            </a:r>
          </a:p>
          <a:p>
            <a:pPr lvl="1">
              <a:lnSpc>
                <a:spcPct val="100000"/>
              </a:lnSpc>
              <a:spcBef>
                <a:spcPts val="1200"/>
              </a:spcBef>
            </a:pPr>
            <a:r>
              <a:rPr lang="en-US" altLang="en-US" dirty="0"/>
              <a:t>ND – fall into bottom 50% based on preliminary scores</a:t>
            </a:r>
          </a:p>
          <a:p>
            <a:pPr>
              <a:lnSpc>
                <a:spcPct val="100000"/>
              </a:lnSpc>
              <a:spcBef>
                <a:spcPts val="1200"/>
              </a:spcBef>
            </a:pPr>
            <a:r>
              <a:rPr lang="en-US" altLang="en-US" dirty="0"/>
              <a:t>All discussed applications receive a priority/impact score (PS) </a:t>
            </a:r>
          </a:p>
          <a:p>
            <a:pPr lvl="1">
              <a:lnSpc>
                <a:spcPct val="100000"/>
              </a:lnSpc>
              <a:spcBef>
                <a:spcPts val="1200"/>
              </a:spcBef>
            </a:pPr>
            <a:r>
              <a:rPr lang="en-US" altLang="en-US" dirty="0"/>
              <a:t>PS = the average of all final scores, multiplied by 10</a:t>
            </a:r>
          </a:p>
          <a:p>
            <a:pPr>
              <a:lnSpc>
                <a:spcPct val="100000"/>
              </a:lnSpc>
              <a:spcBef>
                <a:spcPts val="1200"/>
              </a:spcBef>
            </a:pPr>
            <a:r>
              <a:rPr lang="en-US" altLang="en-US" dirty="0"/>
              <a:t>Most priority/impact scores are ranked by converting them to a percentile</a:t>
            </a:r>
            <a:endParaRPr lang="en-US" altLang="en-US" sz="2400" dirty="0"/>
          </a:p>
          <a:p>
            <a:pPr lvl="1">
              <a:lnSpc>
                <a:spcPct val="100000"/>
              </a:lnSpc>
              <a:spcBef>
                <a:spcPts val="1200"/>
              </a:spcBef>
            </a:pPr>
            <a:r>
              <a:rPr lang="en-US" altLang="en-US" dirty="0"/>
              <a:t>ICs fund to a certain percentile based upon their budgets (and ‘other’ factors)</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628650" y="933450"/>
            <a:ext cx="7886700" cy="1000125"/>
          </a:xfrm>
        </p:spPr>
        <p:txBody>
          <a:bodyPr/>
          <a:lstStyle/>
          <a:p>
            <a:pPr algn="ctr"/>
            <a:r>
              <a:rPr lang="en-US" altLang="en-US" sz="4000" b="1">
                <a:latin typeface="Garamond" panose="02020404030301010803" pitchFamily="18" charset="0"/>
                <a:cs typeface="Arial" panose="020B0604020202020204" pitchFamily="34" charset="0"/>
              </a:rPr>
              <a:t>What is the </a:t>
            </a:r>
            <a:r>
              <a:rPr lang="en-US" altLang="en-US" sz="4000" b="1">
                <a:solidFill>
                  <a:schemeClr val="tx1"/>
                </a:solidFill>
                <a:latin typeface="Garamond" panose="02020404030301010803" pitchFamily="18" charset="0"/>
                <a:cs typeface="Arial" panose="020B0604020202020204" pitchFamily="34" charset="0"/>
              </a:rPr>
              <a:t>OVERALL IMPACT </a:t>
            </a:r>
            <a:r>
              <a:rPr lang="en-US" altLang="en-US" sz="4000" b="1">
                <a:latin typeface="Garamond" panose="02020404030301010803" pitchFamily="18" charset="0"/>
                <a:cs typeface="Arial" panose="020B0604020202020204" pitchFamily="34" charset="0"/>
              </a:rPr>
              <a:t>of an application?</a:t>
            </a:r>
          </a:p>
        </p:txBody>
      </p:sp>
      <p:sp>
        <p:nvSpPr>
          <p:cNvPr id="3" name="Content Placeholder 2"/>
          <p:cNvSpPr>
            <a:spLocks noGrp="1"/>
          </p:cNvSpPr>
          <p:nvPr>
            <p:ph idx="1"/>
          </p:nvPr>
        </p:nvSpPr>
        <p:spPr>
          <a:xfrm>
            <a:off x="457200" y="2220913"/>
            <a:ext cx="8153400" cy="3643312"/>
          </a:xfrm>
        </p:spPr>
        <p:txBody>
          <a:bodyPr/>
          <a:lstStyle/>
          <a:p>
            <a:pPr>
              <a:lnSpc>
                <a:spcPct val="100000"/>
              </a:lnSpc>
              <a:spcBef>
                <a:spcPts val="1200"/>
              </a:spcBef>
              <a:spcAft>
                <a:spcPts val="600"/>
              </a:spcAft>
              <a:buFont typeface="Arial" charset="0"/>
              <a:buChar char="•"/>
              <a:defRPr/>
            </a:pPr>
            <a:r>
              <a:rPr lang="en-US" dirty="0"/>
              <a:t>Two questions drive reviewer determination about the likelihood that the proposed studies will have a strong and sustained impact on the scientific field</a:t>
            </a:r>
          </a:p>
          <a:p>
            <a:pPr lvl="1">
              <a:lnSpc>
                <a:spcPct val="100000"/>
              </a:lnSpc>
              <a:spcBef>
                <a:spcPts val="1200"/>
              </a:spcBef>
              <a:spcAft>
                <a:spcPts val="600"/>
              </a:spcAft>
              <a:buFont typeface="Arial" charset="0"/>
              <a:buChar char="•"/>
              <a:defRPr/>
            </a:pPr>
            <a:r>
              <a:rPr lang="en-US" b="1" i="1" dirty="0"/>
              <a:t>Should they do it?</a:t>
            </a:r>
          </a:p>
          <a:p>
            <a:pPr lvl="1">
              <a:lnSpc>
                <a:spcPct val="100000"/>
              </a:lnSpc>
              <a:spcBef>
                <a:spcPts val="1200"/>
              </a:spcBef>
              <a:spcAft>
                <a:spcPts val="600"/>
              </a:spcAft>
              <a:buFont typeface="Arial" charset="0"/>
              <a:buChar char="•"/>
              <a:defRPr/>
            </a:pPr>
            <a:r>
              <a:rPr lang="en-US" b="1" i="1" dirty="0"/>
              <a:t>Can they do it?</a:t>
            </a:r>
          </a:p>
          <a:p>
            <a:pPr>
              <a:lnSpc>
                <a:spcPct val="100000"/>
              </a:lnSpc>
              <a:spcBef>
                <a:spcPts val="1200"/>
              </a:spcBef>
              <a:spcAft>
                <a:spcPts val="600"/>
              </a:spcAft>
              <a:buFont typeface="Arial" charset="0"/>
              <a:buChar char="•"/>
              <a:defRPr/>
            </a:pPr>
            <a:r>
              <a:rPr lang="en-US" dirty="0"/>
              <a:t>The overall impact is NOT mathematically related to individual criteria scores.  </a:t>
            </a:r>
          </a:p>
          <a:p>
            <a:pPr marL="0" indent="0">
              <a:spcBef>
                <a:spcPts val="1200"/>
              </a:spcBef>
              <a:buFont typeface="Arial" charset="0"/>
              <a:buNone/>
              <a:defRPr/>
            </a:pPr>
            <a:endParaRPr lang="en-US" sz="2000" i="1" dirty="0"/>
          </a:p>
          <a:p>
            <a:pPr marL="0" indent="0">
              <a:spcBef>
                <a:spcPts val="1200"/>
              </a:spcBef>
              <a:buFont typeface="Arial" charset="0"/>
              <a:buNone/>
              <a:defRPr/>
            </a:pPr>
            <a:endParaRPr lang="en-US" sz="2400" i="1" dirty="0">
              <a:solidFill>
                <a:srgbClr val="FF0000"/>
              </a:solidFill>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4"/>
          <p:cNvSpPr>
            <a:spLocks noGrp="1"/>
          </p:cNvSpPr>
          <p:nvPr>
            <p:ph type="title"/>
          </p:nvPr>
        </p:nvSpPr>
        <p:spPr>
          <a:xfrm>
            <a:off x="628650" y="933450"/>
            <a:ext cx="7886700" cy="1325563"/>
          </a:xfrm>
        </p:spPr>
        <p:txBody>
          <a:bodyPr/>
          <a:lstStyle/>
          <a:p>
            <a:pPr algn="ctr"/>
            <a:r>
              <a:rPr lang="en-US" altLang="en-US" sz="4000" b="1">
                <a:latin typeface="Garamond" panose="02020404030301010803" pitchFamily="18" charset="0"/>
                <a:cs typeface="Arial" panose="020B0604020202020204" pitchFamily="34" charset="0"/>
              </a:rPr>
              <a:t>Should they do it?</a:t>
            </a:r>
          </a:p>
        </p:txBody>
      </p:sp>
      <p:sp>
        <p:nvSpPr>
          <p:cNvPr id="165891" name="Content Placeholder 5"/>
          <p:cNvSpPr>
            <a:spLocks noGrp="1"/>
          </p:cNvSpPr>
          <p:nvPr>
            <p:ph idx="1"/>
          </p:nvPr>
        </p:nvSpPr>
        <p:spPr>
          <a:xfrm>
            <a:off x="615950" y="2259013"/>
            <a:ext cx="7886700" cy="4079875"/>
          </a:xfrm>
        </p:spPr>
        <p:txBody>
          <a:bodyPr/>
          <a:lstStyle/>
          <a:p>
            <a:pPr>
              <a:lnSpc>
                <a:spcPct val="100000"/>
              </a:lnSpc>
              <a:spcBef>
                <a:spcPts val="1200"/>
              </a:spcBef>
              <a:spcAft>
                <a:spcPts val="600"/>
              </a:spcAft>
            </a:pPr>
            <a:r>
              <a:rPr lang="en-US" altLang="en-US" dirty="0"/>
              <a:t>Are the specific goals of the application based on a well-reasoned premise so an important and significant advancement to the field is likely?</a:t>
            </a:r>
          </a:p>
          <a:p>
            <a:pPr lvl="1">
              <a:lnSpc>
                <a:spcPct val="100000"/>
              </a:lnSpc>
              <a:spcBef>
                <a:spcPts val="1200"/>
              </a:spcBef>
              <a:spcAft>
                <a:spcPts val="600"/>
              </a:spcAft>
            </a:pPr>
            <a:r>
              <a:rPr lang="en-US" altLang="en-US" dirty="0"/>
              <a:t>Significance and innovation</a:t>
            </a:r>
          </a:p>
          <a:p>
            <a:pPr lvl="1">
              <a:lnSpc>
                <a:spcPct val="100000"/>
              </a:lnSpc>
              <a:spcBef>
                <a:spcPts val="1200"/>
              </a:spcBef>
              <a:spcAft>
                <a:spcPts val="600"/>
              </a:spcAft>
            </a:pPr>
            <a:r>
              <a:rPr lang="en-US" altLang="en-US" dirty="0"/>
              <a:t>Is the premise strong?</a:t>
            </a:r>
          </a:p>
          <a:p>
            <a:pPr lvl="1">
              <a:lnSpc>
                <a:spcPct val="100000"/>
              </a:lnSpc>
              <a:spcBef>
                <a:spcPts val="1200"/>
              </a:spcBef>
              <a:spcAft>
                <a:spcPts val="600"/>
              </a:spcAft>
            </a:pPr>
            <a:r>
              <a:rPr lang="en-US" altLang="en-US" dirty="0"/>
              <a:t>Not an incremental advance in the field</a:t>
            </a: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title"/>
          </p:nvPr>
        </p:nvSpPr>
        <p:spPr>
          <a:xfrm>
            <a:off x="622300" y="808037"/>
            <a:ext cx="7886700" cy="1325563"/>
          </a:xfrm>
        </p:spPr>
        <p:txBody>
          <a:bodyPr/>
          <a:lstStyle/>
          <a:p>
            <a:pPr algn="ctr"/>
            <a:r>
              <a:rPr lang="en-US" altLang="en-US" sz="4000" b="1" dirty="0">
                <a:latin typeface="Garamond" panose="02020404030301010803" pitchFamily="18" charset="0"/>
                <a:cs typeface="Arial" panose="020B0604020202020204" pitchFamily="34" charset="0"/>
              </a:rPr>
              <a:t>Can they do it?</a:t>
            </a:r>
          </a:p>
        </p:txBody>
      </p:sp>
      <p:sp>
        <p:nvSpPr>
          <p:cNvPr id="166915" name="Content Placeholder 5"/>
          <p:cNvSpPr>
            <a:spLocks noGrp="1"/>
          </p:cNvSpPr>
          <p:nvPr>
            <p:ph idx="1"/>
          </p:nvPr>
        </p:nvSpPr>
        <p:spPr>
          <a:xfrm>
            <a:off x="622300" y="2133600"/>
            <a:ext cx="7886700" cy="4079875"/>
          </a:xfrm>
        </p:spPr>
        <p:txBody>
          <a:bodyPr/>
          <a:lstStyle/>
          <a:p>
            <a:pPr>
              <a:lnSpc>
                <a:spcPct val="100000"/>
              </a:lnSpc>
              <a:spcBef>
                <a:spcPts val="1200"/>
              </a:spcBef>
              <a:spcAft>
                <a:spcPts val="600"/>
              </a:spcAft>
            </a:pPr>
            <a:r>
              <a:rPr lang="en-US" altLang="en-US" dirty="0"/>
              <a:t>Considering the approach, the investigators and the environment, are the goals of the proposal likely to be met?</a:t>
            </a:r>
          </a:p>
          <a:p>
            <a:pPr lvl="1">
              <a:lnSpc>
                <a:spcPct val="100000"/>
              </a:lnSpc>
              <a:spcBef>
                <a:spcPts val="1200"/>
              </a:spcBef>
              <a:spcAft>
                <a:spcPts val="600"/>
              </a:spcAft>
            </a:pPr>
            <a:r>
              <a:rPr lang="en-US" altLang="en-US" dirty="0"/>
              <a:t>Is the experimental strategy sound and rigorous?</a:t>
            </a:r>
          </a:p>
          <a:p>
            <a:pPr lvl="1">
              <a:lnSpc>
                <a:spcPct val="100000"/>
              </a:lnSpc>
              <a:spcBef>
                <a:spcPts val="1200"/>
              </a:spcBef>
              <a:spcAft>
                <a:spcPts val="600"/>
              </a:spcAft>
            </a:pPr>
            <a:r>
              <a:rPr lang="en-US" altLang="en-US" dirty="0"/>
              <a:t>Is there confidence that the research will be reproducible?</a:t>
            </a:r>
          </a:p>
          <a:p>
            <a:pPr lvl="1">
              <a:lnSpc>
                <a:spcPct val="100000"/>
              </a:lnSpc>
              <a:spcBef>
                <a:spcPts val="1200"/>
              </a:spcBef>
              <a:spcAft>
                <a:spcPts val="600"/>
              </a:spcAft>
            </a:pPr>
            <a:r>
              <a:rPr lang="en-US" altLang="en-US" dirty="0"/>
              <a:t>Have potential confounding variables been considered?</a:t>
            </a:r>
          </a:p>
          <a:p>
            <a:pPr lvl="1">
              <a:spcBef>
                <a:spcPts val="1200"/>
              </a:spcBef>
            </a:pPr>
            <a:endParaRPr lang="en-US" altLang="en-US" dirty="0"/>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Content Placeholder 3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16000" y="1495425"/>
            <a:ext cx="7112000" cy="5334000"/>
          </a:xfrm>
        </p:spPr>
      </p:pic>
      <p:sp>
        <p:nvSpPr>
          <p:cNvPr id="167939" name="Title 3"/>
          <p:cNvSpPr>
            <a:spLocks noGrp="1"/>
          </p:cNvSpPr>
          <p:nvPr>
            <p:ph type="title"/>
          </p:nvPr>
        </p:nvSpPr>
        <p:spPr>
          <a:xfrm>
            <a:off x="628650" y="698500"/>
            <a:ext cx="7886700" cy="784225"/>
          </a:xfrm>
        </p:spPr>
        <p:txBody>
          <a:bodyPr/>
          <a:lstStyle/>
          <a:p>
            <a:pPr algn="ctr" eaLnBrk="1" hangingPunct="1"/>
            <a:r>
              <a:rPr lang="en-US" altLang="en-US" sz="4000" b="1" dirty="0">
                <a:latin typeface="Garamond" panose="02020404030301010803" pitchFamily="18" charset="0"/>
                <a:cs typeface="Arial" panose="020B0604020202020204" pitchFamily="34" charset="0"/>
              </a:rPr>
              <a:t>Scoring</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auto">
          <a:xfrm>
            <a:off x="722313" y="2362200"/>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gn="ctr" rtl="0" eaLnBrk="0" fontAlgn="base" hangingPunct="0">
              <a:lnSpc>
                <a:spcPct val="90000"/>
              </a:lnSpc>
              <a:spcBef>
                <a:spcPct val="0"/>
              </a:spcBef>
              <a:spcAft>
                <a:spcPct val="0"/>
              </a:spcAft>
              <a:defRPr sz="30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a:lstStyle>
          <a:p>
            <a:pPr algn="l">
              <a:defRPr/>
            </a:pPr>
            <a:endParaRPr lang="en-US" sz="4000" b="0" dirty="0">
              <a:latin typeface="Garamond" panose="02020404030301010803" pitchFamily="18" charset="0"/>
            </a:endParaRPr>
          </a:p>
          <a:p>
            <a:pPr algn="l">
              <a:defRPr/>
            </a:pPr>
            <a:endParaRPr lang="en-US" sz="4000" b="0" dirty="0">
              <a:latin typeface="Garamond" panose="02020404030301010803" pitchFamily="18" charset="0"/>
            </a:endParaRPr>
          </a:p>
          <a:p>
            <a:pPr algn="l">
              <a:defRPr/>
            </a:pPr>
            <a:endParaRPr lang="en-US" sz="4000" b="0" dirty="0">
              <a:latin typeface="Garamond" panose="02020404030301010803" pitchFamily="18" charset="0"/>
            </a:endParaRPr>
          </a:p>
          <a:p>
            <a:pPr algn="l">
              <a:defRPr/>
            </a:pPr>
            <a:r>
              <a:rPr lang="en-US" sz="4000" dirty="0">
                <a:latin typeface="Garamond" panose="02020404030301010803" pitchFamily="18" charset="0"/>
              </a:rPr>
              <a:t>Navigating NIH</a:t>
            </a:r>
          </a:p>
        </p:txBody>
      </p:sp>
      <p:sp>
        <p:nvSpPr>
          <p:cNvPr id="125955" name="Text Placeholder 6"/>
          <p:cNvSpPr txBox="1">
            <a:spLocks/>
          </p:cNvSpPr>
          <p:nvPr/>
        </p:nvSpPr>
        <p:spPr bwMode="auto">
          <a:xfrm>
            <a:off x="722313" y="4587875"/>
            <a:ext cx="777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buFont typeface="Arial" panose="020B0604020202020204" pitchFamily="34" charset="0"/>
              <a:buNone/>
            </a:pPr>
            <a:r>
              <a:rPr lang="en-US" altLang="en-US" b="0">
                <a:solidFill>
                  <a:srgbClr val="345884"/>
                </a:solidFill>
              </a:rPr>
              <a:t>From concept to award</a:t>
            </a:r>
          </a:p>
        </p:txBody>
      </p:sp>
      <p:cxnSp>
        <p:nvCxnSpPr>
          <p:cNvPr id="3" name="Straight Connector 2"/>
          <p:cNvCxnSpPr/>
          <p:nvPr/>
        </p:nvCxnSpPr>
        <p:spPr>
          <a:xfrm>
            <a:off x="722313" y="4495800"/>
            <a:ext cx="7772400" cy="0"/>
          </a:xfrm>
          <a:prstGeom prst="line">
            <a:avLst/>
          </a:prstGeom>
          <a:ln w="19050">
            <a:solidFill>
              <a:srgbClr val="34588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457200" y="650875"/>
            <a:ext cx="8229600" cy="838200"/>
          </a:xfrm>
        </p:spPr>
        <p:txBody>
          <a:bodyPr/>
          <a:lstStyle/>
          <a:p>
            <a:pPr algn="ctr"/>
            <a:r>
              <a:rPr lang="en-US" altLang="en-US" sz="4000" b="1">
                <a:latin typeface="Garamond" panose="02020404030301010803" pitchFamily="18" charset="0"/>
                <a:cs typeface="Arial" panose="020B0604020202020204" pitchFamily="34" charset="0"/>
              </a:rPr>
              <a:t>Summary Statement</a:t>
            </a:r>
          </a:p>
        </p:txBody>
      </p:sp>
      <p:sp>
        <p:nvSpPr>
          <p:cNvPr id="3" name="Content Placeholder 2"/>
          <p:cNvSpPr>
            <a:spLocks noGrp="1"/>
          </p:cNvSpPr>
          <p:nvPr>
            <p:ph idx="1"/>
          </p:nvPr>
        </p:nvSpPr>
        <p:spPr>
          <a:xfrm>
            <a:off x="969963" y="1489075"/>
            <a:ext cx="7204075" cy="5178425"/>
          </a:xfrm>
        </p:spPr>
        <p:txBody>
          <a:bodyPr>
            <a:normAutofit fontScale="92500" lnSpcReduction="20000"/>
          </a:bodyPr>
          <a:lstStyle/>
          <a:p>
            <a:pPr marL="0" indent="0">
              <a:buFont typeface="Arial" charset="0"/>
              <a:buNone/>
              <a:defRPr/>
            </a:pPr>
            <a:r>
              <a:rPr lang="en-US" sz="2000" b="1" dirty="0">
                <a:solidFill>
                  <a:schemeClr val="tx2">
                    <a:lumMod val="75000"/>
                  </a:schemeClr>
                </a:solidFill>
              </a:rPr>
              <a:t>RESUME AND SUMMARY OF DISCUSSION: </a:t>
            </a:r>
          </a:p>
          <a:p>
            <a:pPr marL="0" indent="0">
              <a:buFont typeface="Arial" charset="0"/>
              <a:buNone/>
              <a:defRPr/>
            </a:pPr>
            <a:r>
              <a:rPr lang="en-US" sz="2200" b="1" i="1" dirty="0">
                <a:solidFill>
                  <a:schemeClr val="tx2"/>
                </a:solidFill>
              </a:rPr>
              <a:t>Written by the SRO based on the final outcome of the discussion, summarizes strengths &amp; weaknesses mentioned by all reviewers, highlights areas of concurrence &amp; disagreement between reviewers. </a:t>
            </a:r>
          </a:p>
          <a:p>
            <a:pPr marL="0" indent="0">
              <a:buFont typeface="Arial" charset="0"/>
              <a:buNone/>
              <a:defRPr/>
            </a:pPr>
            <a:endParaRPr lang="en-US" sz="2000" b="1" dirty="0"/>
          </a:p>
          <a:p>
            <a:pPr marL="0" indent="0">
              <a:buFont typeface="Arial" charset="0"/>
              <a:buNone/>
              <a:defRPr/>
            </a:pPr>
            <a:r>
              <a:rPr lang="en-US" sz="1800" b="1" u="sng" dirty="0">
                <a:solidFill>
                  <a:schemeClr val="tx2">
                    <a:lumMod val="75000"/>
                  </a:schemeClr>
                </a:solidFill>
              </a:rPr>
              <a:t>CRITIQUE 1</a:t>
            </a:r>
            <a:r>
              <a:rPr lang="en-US" sz="1800" b="1" dirty="0">
                <a:solidFill>
                  <a:schemeClr val="tx2">
                    <a:lumMod val="75000"/>
                  </a:schemeClr>
                </a:solidFill>
              </a:rPr>
              <a:t>		</a:t>
            </a:r>
          </a:p>
          <a:p>
            <a:pPr marL="0" indent="0">
              <a:buFont typeface="Arial" charset="0"/>
              <a:buNone/>
              <a:defRPr/>
            </a:pPr>
            <a:r>
              <a:rPr lang="en-US" sz="1900" b="1" dirty="0">
                <a:solidFill>
                  <a:schemeClr val="tx2">
                    <a:lumMod val="75000"/>
                  </a:schemeClr>
                </a:solidFill>
              </a:rPr>
              <a:t>Significance: 3			</a:t>
            </a:r>
          </a:p>
          <a:p>
            <a:pPr marL="0" indent="0">
              <a:buFont typeface="Arial" charset="0"/>
              <a:buNone/>
              <a:defRPr/>
            </a:pPr>
            <a:r>
              <a:rPr lang="en-US" sz="1900" b="1" dirty="0">
                <a:solidFill>
                  <a:schemeClr val="tx2">
                    <a:lumMod val="75000"/>
                  </a:schemeClr>
                </a:solidFill>
              </a:rPr>
              <a:t>Investigator: 1	</a:t>
            </a:r>
          </a:p>
          <a:p>
            <a:pPr marL="0" indent="0">
              <a:buFont typeface="Arial" charset="0"/>
              <a:buNone/>
              <a:defRPr/>
            </a:pPr>
            <a:r>
              <a:rPr lang="en-US" sz="1900" b="1" dirty="0">
                <a:solidFill>
                  <a:schemeClr val="tx2">
                    <a:lumMod val="75000"/>
                  </a:schemeClr>
                </a:solidFill>
              </a:rPr>
              <a:t>Innovation: 1</a:t>
            </a:r>
          </a:p>
          <a:p>
            <a:pPr marL="0" indent="0">
              <a:buFont typeface="Arial" charset="0"/>
              <a:buNone/>
              <a:defRPr/>
            </a:pPr>
            <a:r>
              <a:rPr lang="en-US" sz="1900" b="1" dirty="0">
                <a:solidFill>
                  <a:schemeClr val="tx2">
                    <a:lumMod val="75000"/>
                  </a:schemeClr>
                </a:solidFill>
              </a:rPr>
              <a:t>Approach: 4</a:t>
            </a:r>
          </a:p>
          <a:p>
            <a:pPr marL="0" indent="0">
              <a:buFont typeface="Arial" charset="0"/>
              <a:buNone/>
              <a:defRPr/>
            </a:pPr>
            <a:r>
              <a:rPr lang="en-US" sz="1900" b="1" dirty="0">
                <a:solidFill>
                  <a:schemeClr val="tx2">
                    <a:lumMod val="75000"/>
                  </a:schemeClr>
                </a:solidFill>
              </a:rPr>
              <a:t>Environment: 1</a:t>
            </a:r>
          </a:p>
          <a:p>
            <a:pPr marL="0" indent="0">
              <a:buFont typeface="Arial" charset="0"/>
              <a:buNone/>
              <a:defRPr/>
            </a:pPr>
            <a:endParaRPr lang="en-US" sz="2000" b="1" dirty="0">
              <a:solidFill>
                <a:schemeClr val="tx2">
                  <a:lumMod val="75000"/>
                </a:schemeClr>
              </a:solidFill>
            </a:endParaRPr>
          </a:p>
          <a:p>
            <a:pPr marL="0" indent="0">
              <a:buFont typeface="Arial" charset="0"/>
              <a:buNone/>
              <a:defRPr/>
            </a:pPr>
            <a:r>
              <a:rPr lang="en-US" sz="2000" b="1" dirty="0">
                <a:solidFill>
                  <a:schemeClr val="tx2">
                    <a:lumMod val="75000"/>
                  </a:schemeClr>
                </a:solidFill>
              </a:rPr>
              <a:t>Overall Impact:</a:t>
            </a:r>
            <a:endParaRPr lang="en-US" sz="2000" dirty="0">
              <a:solidFill>
                <a:schemeClr val="tx2">
                  <a:lumMod val="75000"/>
                </a:schemeClr>
              </a:solidFill>
            </a:endParaRPr>
          </a:p>
          <a:p>
            <a:pPr marL="0" indent="0">
              <a:buFont typeface="Arial" charset="0"/>
              <a:buNone/>
              <a:defRPr/>
            </a:pPr>
            <a:r>
              <a:rPr lang="en-US" sz="2200" b="1" i="1" dirty="0">
                <a:solidFill>
                  <a:schemeClr val="tx2"/>
                </a:solidFill>
              </a:rPr>
              <a:t>Written by the individual reviewer to summarize their opinion on the overall strengths and weaknesses of the application. </a:t>
            </a:r>
          </a:p>
        </p:txBody>
      </p:sp>
      <p:sp>
        <p:nvSpPr>
          <p:cNvPr id="4" name="Right Brace 3"/>
          <p:cNvSpPr/>
          <p:nvPr/>
        </p:nvSpPr>
        <p:spPr>
          <a:xfrm>
            <a:off x="2757488" y="3449638"/>
            <a:ext cx="914400" cy="1447800"/>
          </a:xfrm>
          <a:prstGeom prst="rightBrace">
            <a:avLst/>
          </a:prstGeom>
          <a:ln w="22225" cap="rnd">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200" dirty="0"/>
          </a:p>
        </p:txBody>
      </p:sp>
      <p:sp>
        <p:nvSpPr>
          <p:cNvPr id="168965" name="TextBox 4"/>
          <p:cNvSpPr txBox="1">
            <a:spLocks noChangeArrowheads="1"/>
          </p:cNvSpPr>
          <p:nvPr/>
        </p:nvSpPr>
        <p:spPr bwMode="auto">
          <a:xfrm>
            <a:off x="3657600" y="3895725"/>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i="1"/>
              <a:t>These scores are indices only. They have </a:t>
            </a:r>
          </a:p>
          <a:p>
            <a:pPr eaLnBrk="1" hangingPunct="1">
              <a:lnSpc>
                <a:spcPct val="100000"/>
              </a:lnSpc>
              <a:spcBef>
                <a:spcPct val="0"/>
              </a:spcBef>
              <a:buClrTx/>
              <a:buFontTx/>
              <a:buNone/>
            </a:pPr>
            <a:r>
              <a:rPr lang="en-US" altLang="en-US" sz="1400" i="1"/>
              <a:t>no mathematical relationship to the priority score.</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628650" y="933450"/>
            <a:ext cx="7886700" cy="819150"/>
          </a:xfrm>
        </p:spPr>
        <p:txBody>
          <a:bodyPr/>
          <a:lstStyle/>
          <a:p>
            <a:pPr algn="ctr"/>
            <a:r>
              <a:rPr lang="en-US" altLang="en-US" b="1">
                <a:latin typeface="Garamond" panose="02020404030301010803" pitchFamily="18" charset="0"/>
                <a:cs typeface="Arial" panose="020B0604020202020204" pitchFamily="34" charset="0"/>
              </a:rPr>
              <a:t>Significance</a:t>
            </a:r>
          </a:p>
        </p:txBody>
      </p:sp>
      <p:sp>
        <p:nvSpPr>
          <p:cNvPr id="169987" name="Content Placeholder 2"/>
          <p:cNvSpPr>
            <a:spLocks noGrp="1"/>
          </p:cNvSpPr>
          <p:nvPr>
            <p:ph idx="1"/>
          </p:nvPr>
        </p:nvSpPr>
        <p:spPr>
          <a:xfrm>
            <a:off x="609600" y="1905000"/>
            <a:ext cx="7886700" cy="4078288"/>
          </a:xfrm>
        </p:spPr>
        <p:txBody>
          <a:bodyPr/>
          <a:lstStyle/>
          <a:p>
            <a:pPr>
              <a:lnSpc>
                <a:spcPct val="100000"/>
              </a:lnSpc>
              <a:spcBef>
                <a:spcPts val="1200"/>
              </a:spcBef>
              <a:spcAft>
                <a:spcPts val="600"/>
              </a:spcAft>
            </a:pPr>
            <a:r>
              <a:rPr lang="en-US" altLang="en-US" dirty="0"/>
              <a:t>Does the project address an important problem or a critical barrier to progress in the field?</a:t>
            </a:r>
          </a:p>
          <a:p>
            <a:pPr>
              <a:lnSpc>
                <a:spcPct val="100000"/>
              </a:lnSpc>
              <a:spcBef>
                <a:spcPts val="1200"/>
              </a:spcBef>
              <a:spcAft>
                <a:spcPts val="600"/>
              </a:spcAft>
            </a:pPr>
            <a:r>
              <a:rPr lang="en-US" altLang="en-US" dirty="0"/>
              <a:t>Is there a strong scientific premise for the study?</a:t>
            </a:r>
          </a:p>
          <a:p>
            <a:pPr>
              <a:lnSpc>
                <a:spcPct val="100000"/>
              </a:lnSpc>
              <a:spcBef>
                <a:spcPts val="1200"/>
              </a:spcBef>
              <a:spcAft>
                <a:spcPts val="600"/>
              </a:spcAft>
            </a:pPr>
            <a:r>
              <a:rPr lang="en-US" altLang="en-US" dirty="0"/>
              <a:t>If the aims of the project are achieved, how will scientific knowledge and/or clinical practice be advanced? </a:t>
            </a: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628650" y="847725"/>
            <a:ext cx="7886700" cy="893763"/>
          </a:xfrm>
        </p:spPr>
        <p:txBody>
          <a:bodyPr/>
          <a:lstStyle/>
          <a:p>
            <a:pPr algn="ctr"/>
            <a:r>
              <a:rPr lang="en-US" altLang="en-US" sz="4000" b="1">
                <a:latin typeface="Garamond" panose="02020404030301010803" pitchFamily="18" charset="0"/>
                <a:cs typeface="Arial" panose="020B0604020202020204" pitchFamily="34" charset="0"/>
              </a:rPr>
              <a:t>Investigator</a:t>
            </a:r>
          </a:p>
        </p:txBody>
      </p:sp>
      <p:sp>
        <p:nvSpPr>
          <p:cNvPr id="171011" name="Content Placeholder 2"/>
          <p:cNvSpPr>
            <a:spLocks noGrp="1"/>
          </p:cNvSpPr>
          <p:nvPr>
            <p:ph idx="1"/>
          </p:nvPr>
        </p:nvSpPr>
        <p:spPr>
          <a:xfrm>
            <a:off x="628650" y="1676400"/>
            <a:ext cx="7886700" cy="4792663"/>
          </a:xfrm>
        </p:spPr>
        <p:txBody>
          <a:bodyPr/>
          <a:lstStyle/>
          <a:p>
            <a:pPr>
              <a:lnSpc>
                <a:spcPct val="100000"/>
              </a:lnSpc>
              <a:spcBef>
                <a:spcPts val="1200"/>
              </a:spcBef>
              <a:spcAft>
                <a:spcPts val="600"/>
              </a:spcAft>
            </a:pPr>
            <a:r>
              <a:rPr lang="en-US" altLang="en-US" dirty="0"/>
              <a:t>Does the investigator(s) have the training and skills necessary to perform the proposed studies?</a:t>
            </a:r>
          </a:p>
          <a:p>
            <a:pPr>
              <a:lnSpc>
                <a:spcPct val="100000"/>
              </a:lnSpc>
              <a:spcBef>
                <a:spcPts val="1200"/>
              </a:spcBef>
              <a:spcAft>
                <a:spcPts val="600"/>
              </a:spcAft>
            </a:pPr>
            <a:r>
              <a:rPr lang="en-US" altLang="en-US" dirty="0"/>
              <a:t>Does the investigative team bring complementary and integrated expertise to the project?</a:t>
            </a:r>
          </a:p>
          <a:p>
            <a:pPr>
              <a:lnSpc>
                <a:spcPct val="100000"/>
              </a:lnSpc>
              <a:spcBef>
                <a:spcPts val="1200"/>
              </a:spcBef>
              <a:spcAft>
                <a:spcPts val="600"/>
              </a:spcAft>
            </a:pPr>
            <a:r>
              <a:rPr lang="en-US" altLang="en-US" i="1" dirty="0"/>
              <a:t>Use your </a:t>
            </a:r>
            <a:r>
              <a:rPr lang="en-US" altLang="en-US" i="1" dirty="0" err="1"/>
              <a:t>biosketch</a:t>
            </a:r>
            <a:r>
              <a:rPr lang="en-US" altLang="en-US" i="1" dirty="0"/>
              <a:t> to describe your major contributions to the field and explain any mitigating circumstances that might have impeded recent progress</a:t>
            </a: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a:xfrm>
            <a:off x="628650" y="762000"/>
            <a:ext cx="7886700" cy="895350"/>
          </a:xfrm>
        </p:spPr>
        <p:txBody>
          <a:bodyPr/>
          <a:lstStyle/>
          <a:p>
            <a:pPr algn="ctr"/>
            <a:r>
              <a:rPr lang="en-US" altLang="en-US" sz="4000" b="1">
                <a:latin typeface="Garamond" panose="02020404030301010803" pitchFamily="18" charset="0"/>
                <a:cs typeface="Arial" panose="020B0604020202020204" pitchFamily="34" charset="0"/>
              </a:rPr>
              <a:t>Innovation</a:t>
            </a:r>
          </a:p>
        </p:txBody>
      </p:sp>
      <p:sp>
        <p:nvSpPr>
          <p:cNvPr id="172035" name="Content Placeholder 2"/>
          <p:cNvSpPr>
            <a:spLocks noGrp="1"/>
          </p:cNvSpPr>
          <p:nvPr>
            <p:ph idx="1"/>
          </p:nvPr>
        </p:nvSpPr>
        <p:spPr>
          <a:xfrm>
            <a:off x="685800" y="1828800"/>
            <a:ext cx="7886700" cy="4640263"/>
          </a:xfrm>
        </p:spPr>
        <p:txBody>
          <a:bodyPr/>
          <a:lstStyle/>
          <a:p>
            <a:pPr>
              <a:lnSpc>
                <a:spcPct val="100000"/>
              </a:lnSpc>
              <a:spcBef>
                <a:spcPts val="1200"/>
              </a:spcBef>
              <a:spcAft>
                <a:spcPts val="600"/>
              </a:spcAft>
            </a:pPr>
            <a:r>
              <a:rPr lang="en-US" altLang="en-US" dirty="0"/>
              <a:t>Can refer to either ideas or methodology</a:t>
            </a:r>
          </a:p>
          <a:p>
            <a:pPr lvl="1">
              <a:lnSpc>
                <a:spcPct val="100000"/>
              </a:lnSpc>
              <a:spcBef>
                <a:spcPts val="1200"/>
              </a:spcBef>
              <a:spcAft>
                <a:spcPts val="600"/>
              </a:spcAft>
            </a:pPr>
            <a:r>
              <a:rPr lang="en-US" altLang="en-US" dirty="0"/>
              <a:t>Does the application challenge and seek to shift current research or clinical paradigms?</a:t>
            </a:r>
          </a:p>
          <a:p>
            <a:pPr lvl="1">
              <a:lnSpc>
                <a:spcPct val="100000"/>
              </a:lnSpc>
              <a:spcBef>
                <a:spcPts val="1200"/>
              </a:spcBef>
              <a:spcAft>
                <a:spcPts val="600"/>
              </a:spcAft>
            </a:pPr>
            <a:r>
              <a:rPr lang="en-US" altLang="en-US" dirty="0"/>
              <a:t>Are the approaches novel to one field of research?</a:t>
            </a:r>
          </a:p>
          <a:p>
            <a:pPr>
              <a:lnSpc>
                <a:spcPct val="100000"/>
              </a:lnSpc>
              <a:spcBef>
                <a:spcPts val="1200"/>
              </a:spcBef>
              <a:spcAft>
                <a:spcPts val="600"/>
              </a:spcAft>
            </a:pPr>
            <a:r>
              <a:rPr lang="en-US" altLang="en-US" i="1" dirty="0"/>
              <a:t>‘Value added’</a:t>
            </a:r>
            <a:r>
              <a:rPr lang="en-US" altLang="en-US" dirty="0"/>
              <a:t>: </a:t>
            </a:r>
          </a:p>
          <a:p>
            <a:pPr lvl="1">
              <a:lnSpc>
                <a:spcPct val="100000"/>
              </a:lnSpc>
              <a:spcBef>
                <a:spcPts val="1200"/>
              </a:spcBef>
              <a:spcAft>
                <a:spcPts val="600"/>
              </a:spcAft>
            </a:pPr>
            <a:r>
              <a:rPr lang="en-US" altLang="en-US" dirty="0"/>
              <a:t>Innovation generally has the least negative impact on overall impact score, however, a truly innovative approach can have a strong positive impact.</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628650" y="762000"/>
            <a:ext cx="7886700" cy="692150"/>
          </a:xfrm>
        </p:spPr>
        <p:txBody>
          <a:bodyPr/>
          <a:lstStyle/>
          <a:p>
            <a:pPr algn="ctr"/>
            <a:r>
              <a:rPr lang="en-US" altLang="en-US" sz="4000" b="1" dirty="0">
                <a:latin typeface="Garamond" panose="02020404030301010803" pitchFamily="18" charset="0"/>
                <a:cs typeface="Arial" panose="020B0604020202020204" pitchFamily="34" charset="0"/>
              </a:rPr>
              <a:t>Approach</a:t>
            </a:r>
          </a:p>
        </p:txBody>
      </p:sp>
      <p:sp>
        <p:nvSpPr>
          <p:cNvPr id="173059" name="Content Placeholder 2"/>
          <p:cNvSpPr>
            <a:spLocks noGrp="1"/>
          </p:cNvSpPr>
          <p:nvPr>
            <p:ph idx="1"/>
          </p:nvPr>
        </p:nvSpPr>
        <p:spPr>
          <a:xfrm>
            <a:off x="457200" y="1454150"/>
            <a:ext cx="8458200" cy="4764088"/>
          </a:xfrm>
        </p:spPr>
        <p:txBody>
          <a:bodyPr/>
          <a:lstStyle/>
          <a:p>
            <a:pPr>
              <a:lnSpc>
                <a:spcPct val="100000"/>
              </a:lnSpc>
              <a:spcBef>
                <a:spcPts val="1200"/>
              </a:spcBef>
              <a:spcAft>
                <a:spcPts val="600"/>
              </a:spcAft>
            </a:pPr>
            <a:r>
              <a:rPr lang="en-US" altLang="en-US" sz="2400" dirty="0"/>
              <a:t>Are the overall strategy, methodology and analysis well-reasoned and appropriate to accomplish the specific goals?</a:t>
            </a:r>
          </a:p>
          <a:p>
            <a:pPr>
              <a:lnSpc>
                <a:spcPct val="100000"/>
              </a:lnSpc>
              <a:spcBef>
                <a:spcPts val="1200"/>
              </a:spcBef>
              <a:spcAft>
                <a:spcPts val="600"/>
              </a:spcAft>
            </a:pPr>
            <a:r>
              <a:rPr lang="en-US" altLang="en-US" sz="2400" dirty="0"/>
              <a:t>Have the investigators presented strategies to ensure a robust and unbiased approach for the work?</a:t>
            </a:r>
          </a:p>
          <a:p>
            <a:pPr>
              <a:lnSpc>
                <a:spcPct val="100000"/>
              </a:lnSpc>
              <a:spcBef>
                <a:spcPts val="1200"/>
              </a:spcBef>
              <a:spcAft>
                <a:spcPts val="600"/>
              </a:spcAft>
            </a:pPr>
            <a:r>
              <a:rPr lang="en-US" altLang="en-US" sz="2400" dirty="0"/>
              <a:t>Have the investigators presented adequate plans to address relevant biological variables for studies in vertebrate animals or human subject, e.g., sex?</a:t>
            </a:r>
          </a:p>
          <a:p>
            <a:pPr>
              <a:lnSpc>
                <a:spcPct val="100000"/>
              </a:lnSpc>
              <a:spcBef>
                <a:spcPts val="1200"/>
              </a:spcBef>
              <a:spcAft>
                <a:spcPts val="600"/>
              </a:spcAft>
            </a:pPr>
            <a:r>
              <a:rPr lang="en-US" altLang="en-US" sz="2400" dirty="0"/>
              <a:t>Are potential problems and alternative strategies presented?</a:t>
            </a:r>
          </a:p>
          <a:p>
            <a:pPr>
              <a:lnSpc>
                <a:spcPct val="100000"/>
              </a:lnSpc>
              <a:spcBef>
                <a:spcPts val="1200"/>
              </a:spcBef>
              <a:spcAft>
                <a:spcPts val="600"/>
              </a:spcAft>
            </a:pPr>
            <a:r>
              <a:rPr lang="en-US" altLang="en-US" sz="2400" i="1" dirty="0"/>
              <a:t>Can often be the most straightforward type of criticism to deal with because often it is “fixable”</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a:xfrm>
            <a:off x="628650" y="933450"/>
            <a:ext cx="7886700" cy="742950"/>
          </a:xfrm>
        </p:spPr>
        <p:txBody>
          <a:bodyPr/>
          <a:lstStyle/>
          <a:p>
            <a:pPr algn="ctr"/>
            <a:r>
              <a:rPr lang="en-US" altLang="en-US" sz="4000" b="1">
                <a:latin typeface="Garamond" panose="02020404030301010803" pitchFamily="18" charset="0"/>
                <a:cs typeface="Arial" panose="020B0604020202020204" pitchFamily="34" charset="0"/>
              </a:rPr>
              <a:t>Environment</a:t>
            </a:r>
          </a:p>
        </p:txBody>
      </p:sp>
      <p:sp>
        <p:nvSpPr>
          <p:cNvPr id="174083" name="Content Placeholder 2"/>
          <p:cNvSpPr>
            <a:spLocks noGrp="1"/>
          </p:cNvSpPr>
          <p:nvPr>
            <p:ph idx="1"/>
          </p:nvPr>
        </p:nvSpPr>
        <p:spPr>
          <a:xfrm>
            <a:off x="685800" y="1905000"/>
            <a:ext cx="7886700" cy="4437063"/>
          </a:xfrm>
        </p:spPr>
        <p:txBody>
          <a:bodyPr/>
          <a:lstStyle/>
          <a:p>
            <a:pPr>
              <a:lnSpc>
                <a:spcPct val="100000"/>
              </a:lnSpc>
              <a:spcBef>
                <a:spcPts val="1200"/>
              </a:spcBef>
              <a:spcAft>
                <a:spcPts val="600"/>
              </a:spcAft>
            </a:pPr>
            <a:r>
              <a:rPr lang="en-US" altLang="en-US" dirty="0"/>
              <a:t>Does the scientific environment in which the work will be done contribute to the probability of success?</a:t>
            </a:r>
          </a:p>
          <a:p>
            <a:pPr>
              <a:lnSpc>
                <a:spcPct val="100000"/>
              </a:lnSpc>
              <a:spcBef>
                <a:spcPts val="1200"/>
              </a:spcBef>
              <a:spcAft>
                <a:spcPts val="600"/>
              </a:spcAft>
            </a:pPr>
            <a:r>
              <a:rPr lang="en-US" altLang="en-US" dirty="0"/>
              <a:t>Do the proposed experiments take advantage of the unique features of the scientific environment or employ useful </a:t>
            </a:r>
            <a:r>
              <a:rPr lang="en-US" altLang="en-US" i="1" dirty="0"/>
              <a:t>collaborative</a:t>
            </a:r>
            <a:r>
              <a:rPr lang="en-US" altLang="en-US" dirty="0"/>
              <a:t> arrangements?</a:t>
            </a: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628650" y="803275"/>
            <a:ext cx="7886700" cy="1325563"/>
          </a:xfrm>
        </p:spPr>
        <p:txBody>
          <a:bodyPr/>
          <a:lstStyle/>
          <a:p>
            <a:pPr algn="ctr"/>
            <a:r>
              <a:rPr lang="en-US" altLang="en-US" sz="4000" b="1">
                <a:latin typeface="Garamond" panose="02020404030301010803" pitchFamily="18" charset="0"/>
                <a:cs typeface="Arial" panose="020B0604020202020204" pitchFamily="34" charset="0"/>
              </a:rPr>
              <a:t>Consider the criteria scores carefully</a:t>
            </a:r>
          </a:p>
        </p:txBody>
      </p:sp>
      <p:sp>
        <p:nvSpPr>
          <p:cNvPr id="175107" name="Content Placeholder 2"/>
          <p:cNvSpPr>
            <a:spLocks noGrp="1"/>
          </p:cNvSpPr>
          <p:nvPr>
            <p:ph idx="1"/>
          </p:nvPr>
        </p:nvSpPr>
        <p:spPr>
          <a:xfrm>
            <a:off x="628650" y="2133600"/>
            <a:ext cx="7886700" cy="4364038"/>
          </a:xfrm>
        </p:spPr>
        <p:txBody>
          <a:bodyPr/>
          <a:lstStyle/>
          <a:p>
            <a:pPr>
              <a:lnSpc>
                <a:spcPct val="100000"/>
              </a:lnSpc>
              <a:spcBef>
                <a:spcPts val="1200"/>
              </a:spcBef>
              <a:spcAft>
                <a:spcPts val="600"/>
              </a:spcAft>
            </a:pPr>
            <a:r>
              <a:rPr lang="en-US" altLang="en-US" dirty="0"/>
              <a:t>The written comments and summary of discussion will tell a more complete story</a:t>
            </a:r>
          </a:p>
          <a:p>
            <a:pPr>
              <a:lnSpc>
                <a:spcPct val="100000"/>
              </a:lnSpc>
              <a:spcBef>
                <a:spcPts val="1200"/>
              </a:spcBef>
              <a:spcAft>
                <a:spcPts val="600"/>
              </a:spcAft>
            </a:pPr>
            <a:r>
              <a:rPr lang="en-US" altLang="en-US" i="1" dirty="0"/>
              <a:t>However</a:t>
            </a:r>
            <a:r>
              <a:rPr lang="en-US" altLang="en-US" dirty="0"/>
              <a:t>, pay special attention to Significance and Approach</a:t>
            </a:r>
          </a:p>
          <a:p>
            <a:pPr lvl="1">
              <a:lnSpc>
                <a:spcPct val="100000"/>
              </a:lnSpc>
              <a:spcBef>
                <a:spcPts val="1200"/>
              </a:spcBef>
              <a:spcAft>
                <a:spcPts val="600"/>
              </a:spcAft>
            </a:pPr>
            <a:r>
              <a:rPr lang="en-US" altLang="en-US" dirty="0"/>
              <a:t>Low significance, no matter what the other scores are, might be hard to fix</a:t>
            </a:r>
          </a:p>
          <a:p>
            <a:pPr lvl="1">
              <a:lnSpc>
                <a:spcPct val="100000"/>
              </a:lnSpc>
              <a:spcBef>
                <a:spcPts val="1200"/>
              </a:spcBef>
              <a:spcAft>
                <a:spcPts val="600"/>
              </a:spcAft>
            </a:pPr>
            <a:r>
              <a:rPr lang="en-US" altLang="en-US" dirty="0"/>
              <a:t>High significance but weak approach may be fixable	</a:t>
            </a: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4"/>
          <p:cNvSpPr>
            <a:spLocks noGrp="1"/>
          </p:cNvSpPr>
          <p:nvPr>
            <p:ph type="title"/>
          </p:nvPr>
        </p:nvSpPr>
        <p:spPr>
          <a:xfrm>
            <a:off x="628650" y="803275"/>
            <a:ext cx="7886700" cy="923925"/>
          </a:xfrm>
        </p:spPr>
        <p:txBody>
          <a:bodyPr/>
          <a:lstStyle/>
          <a:p>
            <a:pPr algn="ctr"/>
            <a:r>
              <a:rPr lang="en-US" altLang="en-US" sz="4000" b="1">
                <a:latin typeface="Garamond" panose="02020404030301010803" pitchFamily="18" charset="0"/>
                <a:cs typeface="Arial" panose="020B0604020202020204" pitchFamily="34" charset="0"/>
              </a:rPr>
              <a:t>Other Considerations</a:t>
            </a:r>
          </a:p>
        </p:txBody>
      </p:sp>
      <p:sp>
        <p:nvSpPr>
          <p:cNvPr id="176131" name="Content Placeholder 5"/>
          <p:cNvSpPr>
            <a:spLocks noGrp="1"/>
          </p:cNvSpPr>
          <p:nvPr>
            <p:ph idx="1"/>
          </p:nvPr>
        </p:nvSpPr>
        <p:spPr>
          <a:xfrm>
            <a:off x="628650" y="1701800"/>
            <a:ext cx="7886700" cy="4797425"/>
          </a:xfrm>
        </p:spPr>
        <p:txBody>
          <a:bodyPr/>
          <a:lstStyle/>
          <a:p>
            <a:pPr>
              <a:lnSpc>
                <a:spcPct val="100000"/>
              </a:lnSpc>
              <a:spcBef>
                <a:spcPct val="0"/>
              </a:spcBef>
              <a:spcAft>
                <a:spcPts val="600"/>
              </a:spcAft>
            </a:pPr>
            <a:r>
              <a:rPr lang="en-US" altLang="en-US"/>
              <a:t>Scoreable items</a:t>
            </a:r>
          </a:p>
          <a:p>
            <a:pPr lvl="1">
              <a:lnSpc>
                <a:spcPct val="100000"/>
              </a:lnSpc>
              <a:spcBef>
                <a:spcPct val="0"/>
              </a:spcBef>
              <a:spcAft>
                <a:spcPts val="600"/>
              </a:spcAft>
            </a:pPr>
            <a:r>
              <a:rPr lang="en-US" altLang="en-US"/>
              <a:t>Vertebrate Animals </a:t>
            </a:r>
          </a:p>
          <a:p>
            <a:pPr lvl="2">
              <a:lnSpc>
                <a:spcPct val="100000"/>
              </a:lnSpc>
              <a:spcBef>
                <a:spcPct val="0"/>
              </a:spcBef>
              <a:spcAft>
                <a:spcPts val="600"/>
              </a:spcAft>
            </a:pPr>
            <a:r>
              <a:rPr lang="en-US" altLang="en-US"/>
              <a:t>Address four points</a:t>
            </a:r>
          </a:p>
          <a:p>
            <a:pPr lvl="1">
              <a:lnSpc>
                <a:spcPct val="100000"/>
              </a:lnSpc>
              <a:spcBef>
                <a:spcPct val="0"/>
              </a:spcBef>
              <a:spcAft>
                <a:spcPts val="600"/>
              </a:spcAft>
            </a:pPr>
            <a:r>
              <a:rPr lang="en-US" altLang="en-US"/>
              <a:t>Human Subjects</a:t>
            </a:r>
          </a:p>
          <a:p>
            <a:pPr lvl="2">
              <a:lnSpc>
                <a:spcPct val="100000"/>
              </a:lnSpc>
              <a:spcBef>
                <a:spcPct val="0"/>
              </a:spcBef>
              <a:spcAft>
                <a:spcPts val="600"/>
              </a:spcAft>
            </a:pPr>
            <a:r>
              <a:rPr lang="en-US" altLang="en-US"/>
              <a:t>Inclusion/exclusion criteria</a:t>
            </a:r>
          </a:p>
          <a:p>
            <a:pPr lvl="2">
              <a:lnSpc>
                <a:spcPct val="100000"/>
              </a:lnSpc>
              <a:spcBef>
                <a:spcPct val="0"/>
              </a:spcBef>
              <a:spcAft>
                <a:spcPts val="600"/>
              </a:spcAft>
            </a:pPr>
            <a:r>
              <a:rPr lang="en-US" altLang="en-US"/>
              <a:t>Women/children/minority</a:t>
            </a:r>
          </a:p>
          <a:p>
            <a:pPr lvl="2">
              <a:lnSpc>
                <a:spcPct val="100000"/>
              </a:lnSpc>
              <a:spcBef>
                <a:spcPct val="0"/>
              </a:spcBef>
              <a:spcAft>
                <a:spcPts val="600"/>
              </a:spcAft>
            </a:pPr>
            <a:r>
              <a:rPr lang="en-US" altLang="en-US"/>
              <a:t>Power analysis</a:t>
            </a:r>
          </a:p>
          <a:p>
            <a:pPr lvl="1">
              <a:lnSpc>
                <a:spcPct val="100000"/>
              </a:lnSpc>
              <a:spcBef>
                <a:spcPct val="0"/>
              </a:spcBef>
              <a:spcAft>
                <a:spcPts val="600"/>
              </a:spcAft>
            </a:pPr>
            <a:r>
              <a:rPr lang="en-US" altLang="en-US"/>
              <a:t>Biohazards</a:t>
            </a:r>
          </a:p>
          <a:p>
            <a:pPr>
              <a:lnSpc>
                <a:spcPct val="100000"/>
              </a:lnSpc>
              <a:spcBef>
                <a:spcPct val="0"/>
              </a:spcBef>
              <a:spcAft>
                <a:spcPts val="600"/>
              </a:spcAft>
            </a:pPr>
            <a:r>
              <a:rPr lang="en-US" altLang="en-US"/>
              <a:t>Non-scorable items</a:t>
            </a:r>
          </a:p>
          <a:p>
            <a:pPr lvl="1">
              <a:lnSpc>
                <a:spcPct val="100000"/>
              </a:lnSpc>
              <a:spcBef>
                <a:spcPct val="0"/>
              </a:spcBef>
              <a:spcAft>
                <a:spcPts val="600"/>
              </a:spcAft>
            </a:pPr>
            <a:r>
              <a:rPr lang="en-US" altLang="en-US"/>
              <a:t>Budget, time, resource/data sharing</a:t>
            </a:r>
          </a:p>
          <a:p>
            <a:pPr lvl="1">
              <a:lnSpc>
                <a:spcPct val="100000"/>
              </a:lnSpc>
              <a:spcBef>
                <a:spcPct val="0"/>
              </a:spcBef>
              <a:spcAft>
                <a:spcPts val="600"/>
              </a:spcAft>
            </a:pPr>
            <a:r>
              <a:rPr lang="en-US" altLang="en-US"/>
              <a:t>Authentication of Key Biological Resources</a:t>
            </a: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3"/>
          <p:cNvSpPr>
            <a:spLocks noGrp="1"/>
          </p:cNvSpPr>
          <p:nvPr>
            <p:ph type="title"/>
          </p:nvPr>
        </p:nvSpPr>
        <p:spPr>
          <a:xfrm>
            <a:off x="628650" y="933450"/>
            <a:ext cx="7886700" cy="954088"/>
          </a:xfrm>
        </p:spPr>
        <p:txBody>
          <a:bodyPr/>
          <a:lstStyle/>
          <a:p>
            <a:pPr algn="ctr"/>
            <a:r>
              <a:rPr lang="en-US" altLang="en-US" sz="4000" b="1">
                <a:latin typeface="Garamond" panose="02020404030301010803" pitchFamily="18" charset="0"/>
                <a:cs typeface="Arial" panose="020B0604020202020204" pitchFamily="34" charset="0"/>
              </a:rPr>
              <a:t>Writing a K application </a:t>
            </a:r>
          </a:p>
        </p:txBody>
      </p:sp>
      <p:sp>
        <p:nvSpPr>
          <p:cNvPr id="180227" name="Content Placeholder 4"/>
          <p:cNvSpPr>
            <a:spLocks noGrp="1"/>
          </p:cNvSpPr>
          <p:nvPr>
            <p:ph idx="1"/>
          </p:nvPr>
        </p:nvSpPr>
        <p:spPr>
          <a:xfrm>
            <a:off x="628650" y="1881188"/>
            <a:ext cx="7886700" cy="4562475"/>
          </a:xfrm>
        </p:spPr>
        <p:txBody>
          <a:bodyPr/>
          <a:lstStyle/>
          <a:p>
            <a:pPr>
              <a:lnSpc>
                <a:spcPct val="100000"/>
              </a:lnSpc>
              <a:spcBef>
                <a:spcPct val="0"/>
              </a:spcBef>
              <a:spcAft>
                <a:spcPts val="600"/>
              </a:spcAft>
            </a:pPr>
            <a:r>
              <a:rPr lang="en-US" altLang="en-US"/>
              <a:t>Career Development Award</a:t>
            </a:r>
          </a:p>
          <a:p>
            <a:pPr lvl="1">
              <a:lnSpc>
                <a:spcPct val="100000"/>
              </a:lnSpc>
              <a:spcBef>
                <a:spcPct val="0"/>
              </a:spcBef>
              <a:spcAft>
                <a:spcPts val="600"/>
              </a:spcAft>
            </a:pPr>
            <a:r>
              <a:rPr lang="en-US" altLang="en-US"/>
              <a:t>K99/R00</a:t>
            </a:r>
          </a:p>
          <a:p>
            <a:pPr lvl="1">
              <a:lnSpc>
                <a:spcPct val="100000"/>
              </a:lnSpc>
              <a:spcBef>
                <a:spcPct val="0"/>
              </a:spcBef>
              <a:spcAft>
                <a:spcPts val="600"/>
              </a:spcAft>
            </a:pPr>
            <a:r>
              <a:rPr lang="en-US" altLang="en-US"/>
              <a:t>Also Ks for clinicians at different career stages</a:t>
            </a:r>
          </a:p>
          <a:p>
            <a:pPr>
              <a:lnSpc>
                <a:spcPct val="100000"/>
              </a:lnSpc>
              <a:spcBef>
                <a:spcPct val="0"/>
              </a:spcBef>
              <a:spcAft>
                <a:spcPts val="600"/>
              </a:spcAft>
            </a:pPr>
            <a:r>
              <a:rPr lang="en-US" altLang="en-US"/>
              <a:t>Review criteria</a:t>
            </a:r>
          </a:p>
          <a:p>
            <a:pPr lvl="1">
              <a:lnSpc>
                <a:spcPct val="100000"/>
              </a:lnSpc>
              <a:spcBef>
                <a:spcPct val="0"/>
              </a:spcBef>
              <a:spcAft>
                <a:spcPts val="600"/>
              </a:spcAft>
            </a:pPr>
            <a:r>
              <a:rPr lang="en-US" altLang="en-US"/>
              <a:t>Candidate</a:t>
            </a:r>
          </a:p>
          <a:p>
            <a:pPr lvl="1">
              <a:lnSpc>
                <a:spcPct val="100000"/>
              </a:lnSpc>
              <a:spcBef>
                <a:spcPct val="0"/>
              </a:spcBef>
              <a:spcAft>
                <a:spcPts val="600"/>
              </a:spcAft>
            </a:pPr>
            <a:r>
              <a:rPr lang="en-US" altLang="en-US"/>
              <a:t>Mentor(s), Co-mentor(s) – mentoring team</a:t>
            </a:r>
          </a:p>
          <a:p>
            <a:pPr lvl="1">
              <a:lnSpc>
                <a:spcPct val="100000"/>
              </a:lnSpc>
              <a:spcBef>
                <a:spcPct val="0"/>
              </a:spcBef>
              <a:spcAft>
                <a:spcPts val="600"/>
              </a:spcAft>
            </a:pPr>
            <a:r>
              <a:rPr lang="en-US" altLang="en-US"/>
              <a:t>Career development plan/career goals and objectives</a:t>
            </a:r>
          </a:p>
          <a:p>
            <a:pPr lvl="1">
              <a:lnSpc>
                <a:spcPct val="100000"/>
              </a:lnSpc>
              <a:spcBef>
                <a:spcPct val="0"/>
              </a:spcBef>
              <a:spcAft>
                <a:spcPts val="600"/>
              </a:spcAft>
            </a:pPr>
            <a:r>
              <a:rPr lang="en-US" altLang="en-US"/>
              <a:t>Research Plan</a:t>
            </a:r>
          </a:p>
          <a:p>
            <a:pPr lvl="1">
              <a:lnSpc>
                <a:spcPct val="100000"/>
              </a:lnSpc>
              <a:spcBef>
                <a:spcPct val="0"/>
              </a:spcBef>
              <a:spcAft>
                <a:spcPts val="600"/>
              </a:spcAft>
            </a:pPr>
            <a:r>
              <a:rPr lang="en-US" altLang="en-US"/>
              <a:t>Environment and Institutional Commitment</a:t>
            </a: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609600" y="660400"/>
            <a:ext cx="7924800" cy="815975"/>
          </a:xfrm>
        </p:spPr>
        <p:txBody>
          <a:bodyPr/>
          <a:lstStyle/>
          <a:p>
            <a:pPr algn="ctr"/>
            <a:r>
              <a:rPr lang="en-US" altLang="en-US" sz="4000" b="1">
                <a:latin typeface="Garamond" panose="02020404030301010803" pitchFamily="18" charset="0"/>
                <a:cs typeface="Arial" panose="020B0604020202020204" pitchFamily="34" charset="0"/>
              </a:rPr>
              <a:t>After Peer Review</a:t>
            </a:r>
          </a:p>
        </p:txBody>
      </p:sp>
      <p:grpSp>
        <p:nvGrpSpPr>
          <p:cNvPr id="181251" name="Group 1"/>
          <p:cNvGrpSpPr>
            <a:grpSpLocks/>
          </p:cNvGrpSpPr>
          <p:nvPr/>
        </p:nvGrpSpPr>
        <p:grpSpPr bwMode="auto">
          <a:xfrm>
            <a:off x="1914525" y="5005388"/>
            <a:ext cx="2151063" cy="1612900"/>
            <a:chOff x="1914988" y="5005367"/>
            <a:chExt cx="2151018" cy="1613144"/>
          </a:xfrm>
        </p:grpSpPr>
        <p:sp>
          <p:nvSpPr>
            <p:cNvPr id="19" name="Flowchart: Alternate Process 18"/>
            <p:cNvSpPr/>
            <p:nvPr/>
          </p:nvSpPr>
          <p:spPr>
            <a:xfrm>
              <a:off x="1914988" y="5005367"/>
              <a:ext cx="2151018" cy="1613144"/>
            </a:xfrm>
            <a:prstGeom prst="flowChartAlternateProcess">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2F5897">
                      <a:lumMod val="75000"/>
                    </a:srgbClr>
                  </a:solidFill>
                  <a:latin typeface="Garamond" panose="02020404030301010803" pitchFamily="18" charset="0"/>
                </a:rPr>
                <a:t>Notice of Grant Award</a:t>
              </a:r>
              <a:endParaRPr lang="en-US" dirty="0">
                <a:solidFill>
                  <a:srgbClr val="2F5897">
                    <a:lumMod val="75000"/>
                  </a:srgbClr>
                </a:solidFill>
              </a:endParaRPr>
            </a:p>
          </p:txBody>
        </p:sp>
        <p:pic>
          <p:nvPicPr>
            <p:cNvPr id="18126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2544" y="5811936"/>
              <a:ext cx="815903" cy="78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Flowchart: Alternate Process 22"/>
          <p:cNvSpPr/>
          <p:nvPr/>
        </p:nvSpPr>
        <p:spPr>
          <a:xfrm>
            <a:off x="4794250" y="5005388"/>
            <a:ext cx="2151063" cy="1574800"/>
          </a:xfrm>
          <a:prstGeom prst="flowChartAlternateProcess">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2F5897">
                  <a:lumMod val="75000"/>
                </a:srgbClr>
              </a:solidFill>
              <a:latin typeface="Garamond" panose="02020404030301010803" pitchFamily="18" charset="0"/>
            </a:endParaRPr>
          </a:p>
        </p:txBody>
      </p:sp>
      <p:sp>
        <p:nvSpPr>
          <p:cNvPr id="16" name="Right Arrow 15"/>
          <p:cNvSpPr/>
          <p:nvPr/>
        </p:nvSpPr>
        <p:spPr>
          <a:xfrm rot="17904736">
            <a:off x="5893594" y="4090194"/>
            <a:ext cx="1157288"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Flowchart: Alternate Process 16"/>
          <p:cNvSpPr/>
          <p:nvPr/>
        </p:nvSpPr>
        <p:spPr>
          <a:xfrm>
            <a:off x="3502025" y="1490663"/>
            <a:ext cx="2151063" cy="984250"/>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2F5897">
                    <a:lumMod val="75000"/>
                  </a:srgbClr>
                </a:solidFill>
                <a:latin typeface="Garamond" panose="02020404030301010803" pitchFamily="18" charset="0"/>
              </a:rPr>
              <a:t>Summary Statement Released</a:t>
            </a:r>
            <a:endParaRPr lang="en-US" sz="2000" dirty="0">
              <a:solidFill>
                <a:srgbClr val="EAEAEA"/>
              </a:solidFill>
              <a:latin typeface="Garamond" panose="02020404030301010803" pitchFamily="18" charset="0"/>
            </a:endParaRPr>
          </a:p>
        </p:txBody>
      </p:sp>
      <p:sp>
        <p:nvSpPr>
          <p:cNvPr id="22" name="Flowchart: Alternate Process 21"/>
          <p:cNvSpPr/>
          <p:nvPr/>
        </p:nvSpPr>
        <p:spPr>
          <a:xfrm>
            <a:off x="6680200" y="2587625"/>
            <a:ext cx="2151063" cy="984250"/>
          </a:xfrm>
          <a:prstGeom prst="flowChartAlternateProcess">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2F5897">
                    <a:lumMod val="75000"/>
                  </a:srgbClr>
                </a:solidFill>
                <a:latin typeface="Garamond" panose="02020404030301010803" pitchFamily="18" charset="0"/>
              </a:rPr>
              <a:t>Discuss with PO</a:t>
            </a:r>
            <a:endParaRPr lang="en-US" sz="2000" dirty="0">
              <a:solidFill>
                <a:srgbClr val="EAEAEA"/>
              </a:solidFill>
              <a:latin typeface="Garamond" panose="02020404030301010803" pitchFamily="18" charset="0"/>
            </a:endParaRPr>
          </a:p>
        </p:txBody>
      </p:sp>
      <p:sp>
        <p:nvSpPr>
          <p:cNvPr id="25" name="Flowchart: Alternate Process 24"/>
          <p:cNvSpPr/>
          <p:nvPr/>
        </p:nvSpPr>
        <p:spPr>
          <a:xfrm>
            <a:off x="609600" y="1490663"/>
            <a:ext cx="2151063" cy="984250"/>
          </a:xfrm>
          <a:prstGeom prst="flowChartAlternateProcess">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2F5897">
                    <a:lumMod val="75000"/>
                  </a:srgbClr>
                </a:solidFill>
                <a:latin typeface="Garamond" panose="02020404030301010803" pitchFamily="18" charset="0"/>
              </a:rPr>
              <a:t>Priority Score and Percentile</a:t>
            </a:r>
            <a:r>
              <a:rPr lang="en-US" sz="2000" dirty="0">
                <a:solidFill>
                  <a:srgbClr val="EAEAEA"/>
                </a:solidFill>
                <a:latin typeface="Garamond" panose="02020404030301010803" pitchFamily="18" charset="0"/>
              </a:rPr>
              <a:t> </a:t>
            </a:r>
          </a:p>
        </p:txBody>
      </p:sp>
      <p:sp>
        <p:nvSpPr>
          <p:cNvPr id="26" name="Flowchart: Alternate Process 25"/>
          <p:cNvSpPr/>
          <p:nvPr/>
        </p:nvSpPr>
        <p:spPr>
          <a:xfrm>
            <a:off x="3519488" y="3336925"/>
            <a:ext cx="2151062" cy="985838"/>
          </a:xfrm>
          <a:prstGeom prst="flowChartAlternateProcess">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2F5897">
                  <a:lumMod val="75000"/>
                </a:srgbClr>
              </a:solidFill>
            </a:endParaRPr>
          </a:p>
          <a:p>
            <a:pPr algn="ctr">
              <a:defRPr/>
            </a:pPr>
            <a:r>
              <a:rPr lang="en-US" sz="2000" dirty="0">
                <a:solidFill>
                  <a:srgbClr val="2F5897">
                    <a:lumMod val="75000"/>
                  </a:srgbClr>
                </a:solidFill>
                <a:latin typeface="Garamond" panose="02020404030301010803" pitchFamily="18" charset="0"/>
              </a:rPr>
              <a:t>2</a:t>
            </a:r>
            <a:r>
              <a:rPr lang="en-US" sz="2000" baseline="30000" dirty="0">
                <a:solidFill>
                  <a:srgbClr val="2F5897">
                    <a:lumMod val="75000"/>
                  </a:srgbClr>
                </a:solidFill>
                <a:latin typeface="Garamond" panose="02020404030301010803" pitchFamily="18" charset="0"/>
              </a:rPr>
              <a:t>nd</a:t>
            </a:r>
            <a:r>
              <a:rPr lang="en-US" sz="2000" dirty="0">
                <a:solidFill>
                  <a:srgbClr val="2F5897">
                    <a:lumMod val="75000"/>
                  </a:srgbClr>
                </a:solidFill>
                <a:latin typeface="Garamond" panose="02020404030301010803" pitchFamily="18" charset="0"/>
              </a:rPr>
              <a:t> Level Review (Advisory Council)</a:t>
            </a:r>
          </a:p>
          <a:p>
            <a:pPr algn="ctr">
              <a:defRPr/>
            </a:pPr>
            <a:endParaRPr lang="en-US" dirty="0">
              <a:solidFill>
                <a:srgbClr val="EAEAEA"/>
              </a:solidFill>
            </a:endParaRPr>
          </a:p>
        </p:txBody>
      </p:sp>
      <p:sp>
        <p:nvSpPr>
          <p:cNvPr id="27" name="Right Arrow 26"/>
          <p:cNvSpPr/>
          <p:nvPr/>
        </p:nvSpPr>
        <p:spPr>
          <a:xfrm>
            <a:off x="2870200" y="1830388"/>
            <a:ext cx="519113" cy="306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Right Arrow 27"/>
          <p:cNvSpPr/>
          <p:nvPr/>
        </p:nvSpPr>
        <p:spPr>
          <a:xfrm rot="5400000">
            <a:off x="4275137" y="2747963"/>
            <a:ext cx="639763" cy="319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Right Arrow 33"/>
          <p:cNvSpPr/>
          <p:nvPr/>
        </p:nvSpPr>
        <p:spPr>
          <a:xfrm rot="7223413">
            <a:off x="3548857" y="4525168"/>
            <a:ext cx="501650" cy="315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5" name="Right Arrow 34"/>
          <p:cNvSpPr/>
          <p:nvPr/>
        </p:nvSpPr>
        <p:spPr>
          <a:xfrm rot="3129046">
            <a:off x="5091907" y="4521994"/>
            <a:ext cx="501650" cy="319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Right Arrow 35"/>
          <p:cNvSpPr/>
          <p:nvPr/>
        </p:nvSpPr>
        <p:spPr>
          <a:xfrm rot="2504065">
            <a:off x="5738813" y="1992313"/>
            <a:ext cx="1020762" cy="306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81263"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5775325"/>
            <a:ext cx="8159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4" name="TextBox 1"/>
          <p:cNvSpPr txBox="1">
            <a:spLocks noChangeArrowheads="1"/>
          </p:cNvSpPr>
          <p:nvPr/>
        </p:nvSpPr>
        <p:spPr bwMode="auto">
          <a:xfrm>
            <a:off x="5011738" y="5149850"/>
            <a:ext cx="1862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en-US" sz="2000">
                <a:solidFill>
                  <a:schemeClr val="tx2"/>
                </a:solidFill>
                <a:latin typeface="Garamond" panose="02020404030301010803" pitchFamily="18" charset="0"/>
              </a:rPr>
              <a:t>Resubmission/</a:t>
            </a:r>
          </a:p>
          <a:p>
            <a:pPr>
              <a:lnSpc>
                <a:spcPct val="100000"/>
              </a:lnSpc>
              <a:spcBef>
                <a:spcPct val="0"/>
              </a:spcBef>
              <a:buClrTx/>
              <a:buFontTx/>
              <a:buNone/>
            </a:pPr>
            <a:r>
              <a:rPr lang="en-US" altLang="en-US" sz="2000">
                <a:solidFill>
                  <a:schemeClr val="tx2"/>
                </a:solidFill>
                <a:latin typeface="Garamond" panose="02020404030301010803" pitchFamily="18" charset="0"/>
              </a:rPr>
              <a:t>Rethinking</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79622" name="Picture 6" descr="patient NIH"/>
          <p:cNvPicPr>
            <a:picLocks noChangeAspect="1" noChangeArrowheads="1"/>
          </p:cNvPicPr>
          <p:nvPr/>
        </p:nvPicPr>
        <p:blipFill>
          <a:blip r:embed="rId3"/>
          <a:srcRect/>
          <a:stretch>
            <a:fillRect/>
          </a:stretch>
        </p:blipFill>
        <p:spPr bwMode="auto">
          <a:xfrm>
            <a:off x="676275" y="4232275"/>
            <a:ext cx="3028950" cy="1952625"/>
          </a:xfrm>
          <a:prstGeom prst="rect">
            <a:avLst/>
          </a:prstGeom>
          <a:noFill/>
          <a:ln w="9525">
            <a:solidFill>
              <a:schemeClr val="accent2">
                <a:lumMod val="75000"/>
              </a:schemeClr>
            </a:solidFill>
            <a:miter lim="800000"/>
            <a:headEnd/>
            <a:tailEnd/>
          </a:ln>
        </p:spPr>
      </p:pic>
      <p:sp>
        <p:nvSpPr>
          <p:cNvPr id="126979" name="Rectangle 7"/>
          <p:cNvSpPr>
            <a:spLocks noChangeArrowheads="1"/>
          </p:cNvSpPr>
          <p:nvPr/>
        </p:nvSpPr>
        <p:spPr bwMode="auto">
          <a:xfrm>
            <a:off x="7069138" y="2133600"/>
            <a:ext cx="439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6899AA"/>
              </a:buClr>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Clr>
                <a:srgbClr val="6899AA"/>
              </a:buClr>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Clr>
                <a:srgbClr val="6899AA"/>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Clr>
                <a:srgbClr val="6899AA"/>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6899AA"/>
              </a:buClr>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ClrTx/>
              <a:buFontTx/>
              <a:buNone/>
            </a:pPr>
            <a:r>
              <a:rPr lang="en-US" altLang="ja-JP" sz="2400">
                <a:solidFill>
                  <a:srgbClr val="FFFFFF"/>
                </a:solidFill>
              </a:rPr>
              <a:t>...</a:t>
            </a:r>
            <a:endParaRPr lang="en-US" altLang="en-US" sz="2400">
              <a:solidFill>
                <a:srgbClr val="FFFFFF"/>
              </a:solidFill>
              <a:ea typeface="ＭＳ Ｐゴシック" panose="020B0600070205080204" pitchFamily="34" charset="-128"/>
            </a:endParaRPr>
          </a:p>
        </p:txBody>
      </p:sp>
      <p:sp>
        <p:nvSpPr>
          <p:cNvPr id="126980" name="Rectangle 9"/>
          <p:cNvSpPr>
            <a:spLocks noGrp="1" noChangeArrowheads="1"/>
          </p:cNvSpPr>
          <p:nvPr>
            <p:ph type="title"/>
          </p:nvPr>
        </p:nvSpPr>
        <p:spPr>
          <a:xfrm>
            <a:off x="628650" y="585788"/>
            <a:ext cx="7886700" cy="1325562"/>
          </a:xfrm>
        </p:spPr>
        <p:txBody>
          <a:bodyPr/>
          <a:lstStyle/>
          <a:p>
            <a:pPr eaLnBrk="1" hangingPunct="1"/>
            <a:r>
              <a:rPr lang="en-US" altLang="ja-JP" b="1">
                <a:latin typeface="Garamond" panose="02020404030301010803" pitchFamily="18" charset="0"/>
                <a:ea typeface="ＭＳ Ｐゴシック" panose="020B0600070205080204" pitchFamily="34" charset="-128"/>
                <a:cs typeface="Arial" panose="020B0604020202020204" pitchFamily="34" charset="0"/>
              </a:rPr>
              <a:t>The National Institutes of Health</a:t>
            </a:r>
            <a:br>
              <a:rPr lang="en-US" altLang="ja-JP" sz="3000" b="1">
                <a:latin typeface="Garamond" panose="02020404030301010803" pitchFamily="18" charset="0"/>
                <a:ea typeface="ＭＳ Ｐゴシック" panose="020B0600070205080204" pitchFamily="34" charset="-128"/>
                <a:cs typeface="Arial" panose="020B0604020202020204" pitchFamily="34" charset="0"/>
              </a:rPr>
            </a:br>
            <a:r>
              <a:rPr lang="en-US" altLang="ja-JP" sz="1800" b="1" i="1">
                <a:latin typeface="Garamond" panose="02020404030301010803" pitchFamily="18" charset="0"/>
                <a:ea typeface="ＭＳ Ｐゴシック" panose="020B0600070205080204" pitchFamily="34" charset="-128"/>
                <a:cs typeface="Arial" panose="020B0604020202020204" pitchFamily="34" charset="0"/>
              </a:rPr>
              <a:t>The Nation’s Steward of Medical, Behavioral, &amp; Social Sciences Research </a:t>
            </a:r>
            <a:endParaRPr lang="en-US" altLang="en-US" sz="1800" b="1" i="1">
              <a:latin typeface="Garamond" panose="02020404030301010803" pitchFamily="18" charset="0"/>
              <a:ea typeface="ＭＳ Ｐゴシック" panose="020B0600070205080204" pitchFamily="34" charset="-128"/>
              <a:cs typeface="Arial" panose="020B0604020202020204" pitchFamily="34" charset="0"/>
            </a:endParaRPr>
          </a:p>
        </p:txBody>
      </p:sp>
      <p:pic>
        <p:nvPicPr>
          <p:cNvPr id="9" name="Picture 8" descr="Researchers_NCI library.jpg"/>
          <p:cNvPicPr>
            <a:picLocks noChangeAspect="1"/>
          </p:cNvPicPr>
          <p:nvPr/>
        </p:nvPicPr>
        <p:blipFill>
          <a:blip r:embed="rId4"/>
          <a:srcRect t="6762" b="14211"/>
          <a:stretch>
            <a:fillRect/>
          </a:stretch>
        </p:blipFill>
        <p:spPr>
          <a:xfrm>
            <a:off x="685800" y="1941513"/>
            <a:ext cx="3040063" cy="1957387"/>
          </a:xfrm>
          <a:prstGeom prst="rect">
            <a:avLst/>
          </a:prstGeom>
          <a:ln w="9525">
            <a:solidFill>
              <a:schemeClr val="accent2">
                <a:lumMod val="75000"/>
              </a:schemeClr>
            </a:solidFill>
          </a:ln>
        </p:spPr>
      </p:pic>
      <p:sp>
        <p:nvSpPr>
          <p:cNvPr id="2" name="TextBox 1"/>
          <p:cNvSpPr txBox="1"/>
          <p:nvPr/>
        </p:nvSpPr>
        <p:spPr>
          <a:xfrm>
            <a:off x="4021138" y="1947863"/>
            <a:ext cx="4724400" cy="3847207"/>
          </a:xfrm>
          <a:prstGeom prst="rect">
            <a:avLst/>
          </a:prstGeom>
          <a:noFill/>
        </p:spPr>
        <p:txBody>
          <a:bodyPr>
            <a:spAutoFit/>
          </a:bodyPr>
          <a:lstStyle/>
          <a:p>
            <a:pPr>
              <a:spcAft>
                <a:spcPts val="1200"/>
              </a:spcAft>
              <a:defRPr/>
            </a:pPr>
            <a:r>
              <a:rPr lang="en-US" altLang="ja-JP" sz="2800" dirty="0">
                <a:solidFill>
                  <a:srgbClr val="345884"/>
                </a:solidFill>
                <a:latin typeface="Calibri" panose="020F0502020204030204" pitchFamily="34" charset="0"/>
                <a:cs typeface="ＭＳ Ｐゴシック"/>
              </a:rPr>
              <a:t>NIH Mission:</a:t>
            </a:r>
            <a:endParaRPr lang="en-US" altLang="ja-JP" sz="2800" dirty="0">
              <a:solidFill>
                <a:schemeClr val="tx2"/>
              </a:solidFill>
              <a:latin typeface="Calibri" panose="020F0502020204030204" pitchFamily="34" charset="0"/>
              <a:cs typeface="ＭＳ Ｐゴシック"/>
            </a:endParaRPr>
          </a:p>
          <a:p>
            <a:pPr>
              <a:defRPr/>
            </a:pPr>
            <a:r>
              <a:rPr lang="en-US" altLang="ja-JP" sz="2400" dirty="0">
                <a:solidFill>
                  <a:srgbClr val="345884"/>
                </a:solidFill>
                <a:latin typeface="Calibri" panose="020F0502020204030204" pitchFamily="34" charset="0"/>
                <a:cs typeface="ＭＳ Ｐゴシック"/>
              </a:rPr>
              <a:t>To seek </a:t>
            </a:r>
            <a:r>
              <a:rPr lang="en-US" altLang="ja-JP" sz="2400" dirty="0">
                <a:solidFill>
                  <a:schemeClr val="tx2"/>
                </a:solidFill>
                <a:latin typeface="Calibri" panose="020F0502020204030204" pitchFamily="34" charset="0"/>
                <a:cs typeface="ＭＳ Ｐゴシック"/>
              </a:rPr>
              <a:t>fundamental knowledge about the nature and behavior of living systems and the application of that knowledge to enhance health, lengthen life, and reduce illness and disability.</a:t>
            </a:r>
            <a:endParaRPr lang="en-US" sz="2400" dirty="0">
              <a:solidFill>
                <a:schemeClr val="tx2"/>
              </a:solidFill>
              <a:latin typeface="Calibri" panose="020F0502020204030204" pitchFamily="34" charset="0"/>
              <a:cs typeface="Arial" charset="0"/>
            </a:endParaRPr>
          </a:p>
          <a:p>
            <a:pPr>
              <a:defRPr/>
            </a:pPr>
            <a:endParaRPr lang="en-US" dirty="0">
              <a:latin typeface="Calibri" panose="020F0502020204030204" pitchFamily="34" charset="0"/>
              <a:cs typeface="Arial" charset="0"/>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628650" y="831850"/>
            <a:ext cx="7886700" cy="735013"/>
          </a:xfrm>
        </p:spPr>
        <p:txBody>
          <a:bodyPr/>
          <a:lstStyle/>
          <a:p>
            <a:pPr algn="ctr"/>
            <a:r>
              <a:rPr lang="en-US" altLang="en-US" sz="4000" b="1">
                <a:latin typeface="Garamond" panose="02020404030301010803" pitchFamily="18" charset="0"/>
                <a:cs typeface="Arial" panose="020B0604020202020204" pitchFamily="34" charset="0"/>
              </a:rPr>
              <a:t>If you have to resubmit…</a:t>
            </a:r>
          </a:p>
        </p:txBody>
      </p:sp>
      <p:sp>
        <p:nvSpPr>
          <p:cNvPr id="3" name="Content Placeholder 2"/>
          <p:cNvSpPr>
            <a:spLocks noGrp="1"/>
          </p:cNvSpPr>
          <p:nvPr>
            <p:ph idx="1"/>
          </p:nvPr>
        </p:nvSpPr>
        <p:spPr>
          <a:xfrm>
            <a:off x="533400" y="1752600"/>
            <a:ext cx="8191500" cy="4937125"/>
          </a:xfrm>
        </p:spPr>
        <p:txBody>
          <a:bodyPr>
            <a:normAutofit fontScale="77500" lnSpcReduction="20000"/>
          </a:bodyPr>
          <a:lstStyle/>
          <a:p>
            <a:pPr>
              <a:lnSpc>
                <a:spcPct val="110000"/>
              </a:lnSpc>
              <a:spcBef>
                <a:spcPts val="1200"/>
              </a:spcBef>
              <a:spcAft>
                <a:spcPts val="300"/>
              </a:spcAft>
              <a:buFont typeface="Arial" charset="0"/>
              <a:buChar char="•"/>
              <a:defRPr/>
            </a:pPr>
            <a:r>
              <a:rPr lang="en-US" dirty="0"/>
              <a:t>Take a deep breath and wait until you get the critique</a:t>
            </a:r>
          </a:p>
          <a:p>
            <a:pPr>
              <a:lnSpc>
                <a:spcPct val="110000"/>
              </a:lnSpc>
              <a:spcBef>
                <a:spcPts val="1200"/>
              </a:spcBef>
              <a:spcAft>
                <a:spcPts val="300"/>
              </a:spcAft>
              <a:buFont typeface="Arial" charset="0"/>
              <a:buChar char="•"/>
              <a:defRPr/>
            </a:pPr>
            <a:r>
              <a:rPr lang="en-US" dirty="0"/>
              <a:t>Speak to your PD</a:t>
            </a:r>
          </a:p>
          <a:p>
            <a:pPr lvl="1">
              <a:lnSpc>
                <a:spcPct val="110000"/>
              </a:lnSpc>
              <a:spcBef>
                <a:spcPts val="1200"/>
              </a:spcBef>
              <a:spcAft>
                <a:spcPts val="300"/>
              </a:spcAft>
              <a:buFont typeface="Arial" charset="0"/>
              <a:buChar char="•"/>
              <a:defRPr/>
            </a:pPr>
            <a:r>
              <a:rPr lang="en-US" dirty="0"/>
              <a:t>If the application was discussed, they have notes </a:t>
            </a:r>
          </a:p>
          <a:p>
            <a:pPr lvl="1">
              <a:lnSpc>
                <a:spcPct val="110000"/>
              </a:lnSpc>
              <a:spcBef>
                <a:spcPts val="1200"/>
              </a:spcBef>
              <a:spcAft>
                <a:spcPts val="300"/>
              </a:spcAft>
              <a:buFont typeface="Arial" charset="0"/>
              <a:buChar char="•"/>
              <a:defRPr/>
            </a:pPr>
            <a:r>
              <a:rPr lang="en-US" dirty="0"/>
              <a:t>Can you respond appropriately?</a:t>
            </a:r>
          </a:p>
          <a:p>
            <a:pPr lvl="1">
              <a:lnSpc>
                <a:spcPct val="110000"/>
              </a:lnSpc>
              <a:spcBef>
                <a:spcPts val="1200"/>
              </a:spcBef>
              <a:spcAft>
                <a:spcPts val="300"/>
              </a:spcAft>
              <a:buFont typeface="Arial" charset="0"/>
              <a:buChar char="•"/>
              <a:defRPr/>
            </a:pPr>
            <a:r>
              <a:rPr lang="en-US" dirty="0"/>
              <a:t>If not discussed, maybe consider an application that moves in a different direction</a:t>
            </a:r>
          </a:p>
          <a:p>
            <a:pPr>
              <a:lnSpc>
                <a:spcPct val="110000"/>
              </a:lnSpc>
              <a:spcBef>
                <a:spcPts val="1200"/>
              </a:spcBef>
              <a:spcAft>
                <a:spcPts val="300"/>
              </a:spcAft>
              <a:buFont typeface="Arial" charset="0"/>
              <a:buChar char="•"/>
              <a:defRPr/>
            </a:pPr>
            <a:r>
              <a:rPr lang="en-US" dirty="0"/>
              <a:t>One page introduction to a resubmitted application to address concerns</a:t>
            </a:r>
          </a:p>
          <a:p>
            <a:pPr lvl="1">
              <a:lnSpc>
                <a:spcPct val="110000"/>
              </a:lnSpc>
              <a:spcBef>
                <a:spcPts val="1200"/>
              </a:spcBef>
              <a:spcAft>
                <a:spcPts val="300"/>
              </a:spcAft>
              <a:buFont typeface="Arial" charset="0"/>
              <a:buChar char="•"/>
              <a:defRPr/>
            </a:pPr>
            <a:r>
              <a:rPr lang="en-US" dirty="0"/>
              <a:t>Don’t be combative</a:t>
            </a:r>
          </a:p>
          <a:p>
            <a:pPr>
              <a:lnSpc>
                <a:spcPct val="110000"/>
              </a:lnSpc>
              <a:spcBef>
                <a:spcPts val="1200"/>
              </a:spcBef>
              <a:spcAft>
                <a:spcPts val="300"/>
              </a:spcAft>
              <a:buFont typeface="Arial" charset="0"/>
              <a:buChar char="•"/>
              <a:defRPr/>
            </a:pPr>
            <a:r>
              <a:rPr lang="en-US" dirty="0"/>
              <a:t>Don’t resubmit too quickly</a:t>
            </a:r>
          </a:p>
          <a:p>
            <a:pPr>
              <a:lnSpc>
                <a:spcPct val="110000"/>
              </a:lnSpc>
              <a:spcBef>
                <a:spcPts val="1200"/>
              </a:spcBef>
              <a:spcAft>
                <a:spcPts val="300"/>
              </a:spcAft>
              <a:buFont typeface="Arial" charset="0"/>
              <a:buChar char="•"/>
              <a:defRPr/>
            </a:pPr>
            <a:r>
              <a:rPr lang="en-US" dirty="0"/>
              <a:t>Don’t assume you will get the same reviewers</a:t>
            </a: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628650" y="793750"/>
            <a:ext cx="7886700" cy="1016000"/>
          </a:xfrm>
        </p:spPr>
        <p:txBody>
          <a:bodyPr/>
          <a:lstStyle/>
          <a:p>
            <a:pPr algn="ctr" eaLnBrk="1" hangingPunct="1"/>
            <a:r>
              <a:rPr lang="en-US" altLang="en-US" sz="4000" b="1">
                <a:latin typeface="Garamond" panose="02020404030301010803" pitchFamily="18" charset="0"/>
                <a:cs typeface="Arial" panose="020B0604020202020204" pitchFamily="34" charset="0"/>
              </a:rPr>
              <a:t>Gain Review Experience: </a:t>
            </a:r>
            <a:br>
              <a:rPr lang="en-US" altLang="en-US" sz="4000" b="1">
                <a:latin typeface="Garamond" panose="02020404030301010803" pitchFamily="18" charset="0"/>
                <a:cs typeface="Arial" panose="020B0604020202020204" pitchFamily="34" charset="0"/>
              </a:rPr>
            </a:br>
            <a:r>
              <a:rPr lang="en-US" altLang="en-US" sz="4000" b="1">
                <a:latin typeface="Garamond" panose="02020404030301010803" pitchFamily="18" charset="0"/>
                <a:cs typeface="Arial" panose="020B0604020202020204" pitchFamily="34" charset="0"/>
              </a:rPr>
              <a:t>Early Career Reviewer Program</a:t>
            </a:r>
          </a:p>
        </p:txBody>
      </p:sp>
      <p:sp>
        <p:nvSpPr>
          <p:cNvPr id="183299" name="Content Placeholder 2"/>
          <p:cNvSpPr>
            <a:spLocks noGrp="1"/>
          </p:cNvSpPr>
          <p:nvPr>
            <p:ph idx="1"/>
          </p:nvPr>
        </p:nvSpPr>
        <p:spPr>
          <a:xfrm>
            <a:off x="457200" y="2203450"/>
            <a:ext cx="8229600" cy="2136775"/>
          </a:xfrm>
        </p:spPr>
        <p:txBody>
          <a:bodyPr/>
          <a:lstStyle/>
          <a:p>
            <a:pPr eaLnBrk="1" hangingPunct="1">
              <a:lnSpc>
                <a:spcPct val="100000"/>
              </a:lnSpc>
              <a:spcBef>
                <a:spcPct val="0"/>
              </a:spcBef>
              <a:spcAft>
                <a:spcPts val="600"/>
              </a:spcAft>
            </a:pPr>
            <a:r>
              <a:rPr lang="en-US" altLang="en-US" sz="2400"/>
              <a:t>Train and educate qualified scientists to become critical and well-trained reviewers</a:t>
            </a:r>
          </a:p>
          <a:p>
            <a:pPr eaLnBrk="1" hangingPunct="1">
              <a:lnSpc>
                <a:spcPct val="100000"/>
              </a:lnSpc>
              <a:spcBef>
                <a:spcPct val="0"/>
              </a:spcBef>
              <a:spcAft>
                <a:spcPts val="600"/>
              </a:spcAft>
            </a:pPr>
            <a:r>
              <a:rPr lang="en-US" altLang="en-US" sz="2400"/>
              <a:t>Expose investigators to the peer review experience to help make them more competitive as applicants</a:t>
            </a:r>
          </a:p>
          <a:p>
            <a:pPr>
              <a:lnSpc>
                <a:spcPct val="100000"/>
              </a:lnSpc>
              <a:spcBef>
                <a:spcPct val="0"/>
              </a:spcBef>
              <a:spcAft>
                <a:spcPts val="600"/>
              </a:spcAft>
            </a:pPr>
            <a:r>
              <a:rPr lang="en-US" altLang="en-US" sz="2400">
                <a:hlinkClick r:id="rId3"/>
              </a:rPr>
              <a:t>www.csr.nih.gov/ECR</a:t>
            </a:r>
            <a:r>
              <a:rPr lang="en-US" altLang="en-US" sz="2400"/>
              <a:t> </a:t>
            </a:r>
          </a:p>
          <a:p>
            <a:pPr eaLnBrk="1" hangingPunct="1"/>
            <a:endParaRPr lang="en-US" altLang="en-US" sz="2400"/>
          </a:p>
        </p:txBody>
      </p:sp>
      <p:grpSp>
        <p:nvGrpSpPr>
          <p:cNvPr id="183300" name="Group 1"/>
          <p:cNvGrpSpPr>
            <a:grpSpLocks/>
          </p:cNvGrpSpPr>
          <p:nvPr/>
        </p:nvGrpSpPr>
        <p:grpSpPr bwMode="auto">
          <a:xfrm>
            <a:off x="384175" y="4606925"/>
            <a:ext cx="8378825" cy="1676400"/>
            <a:chOff x="384175" y="3733800"/>
            <a:chExt cx="8378825" cy="1676400"/>
          </a:xfrm>
        </p:grpSpPr>
        <p:pic>
          <p:nvPicPr>
            <p:cNvPr id="183301" name="Picture 4" descr="Photo of a reviewer listening intensely to a review discuss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338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2" name="Picture 5" descr="Photo of a reviewer making a point at a review meet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175" y="3733800"/>
              <a:ext cx="2511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3" name="Picture 6" descr="Photo of a reviewer smiling at a review meet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51575" y="3733800"/>
              <a:ext cx="2511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4"/>
          <p:cNvSpPr>
            <a:spLocks noGrp="1" noChangeArrowheads="1"/>
          </p:cNvSpPr>
          <p:nvPr>
            <p:ph type="title"/>
          </p:nvPr>
        </p:nvSpPr>
        <p:spPr>
          <a:xfrm>
            <a:off x="517525" y="725488"/>
            <a:ext cx="8108950" cy="612775"/>
          </a:xfrm>
        </p:spPr>
        <p:txBody>
          <a:bodyPr/>
          <a:lstStyle/>
          <a:p>
            <a:pPr eaLnBrk="1" hangingPunct="1"/>
            <a:r>
              <a:rPr lang="en-US" altLang="en-US" sz="4000" b="1">
                <a:solidFill>
                  <a:schemeClr val="tx2"/>
                </a:solidFill>
                <a:latin typeface="Garamond" panose="02020404030301010803" pitchFamily="18" charset="0"/>
                <a:cs typeface="Arial" panose="020B0604020202020204" pitchFamily="34" charset="0"/>
              </a:rPr>
              <a:t>NIH Grant and Review Information</a:t>
            </a:r>
          </a:p>
        </p:txBody>
      </p:sp>
      <p:sp>
        <p:nvSpPr>
          <p:cNvPr id="106498" name="Rectangle 3"/>
          <p:cNvSpPr>
            <a:spLocks noGrp="1" noChangeArrowheads="1"/>
          </p:cNvSpPr>
          <p:nvPr>
            <p:ph idx="1"/>
          </p:nvPr>
        </p:nvSpPr>
        <p:spPr>
          <a:xfrm>
            <a:off x="517525" y="1524000"/>
            <a:ext cx="8234363" cy="5097463"/>
          </a:xfrm>
        </p:spPr>
        <p:txBody>
          <a:bodyPr lIns="84558" tIns="41533" rIns="84558" bIns="41533" rtlCol="0">
            <a:normAutofit/>
          </a:bodyPr>
          <a:lstStyle/>
          <a:p>
            <a:pPr defTabSz="913031">
              <a:lnSpc>
                <a:spcPct val="100000"/>
              </a:lnSpc>
              <a:spcBef>
                <a:spcPts val="0"/>
              </a:spcBef>
              <a:spcAft>
                <a:spcPts val="300"/>
              </a:spcAft>
              <a:buFont typeface="Arial" charset="0"/>
              <a:buChar char="•"/>
              <a:defRPr/>
            </a:pPr>
            <a:r>
              <a:rPr lang="en-US" sz="2400" dirty="0"/>
              <a:t>National Institutes of Health:</a:t>
            </a:r>
            <a:r>
              <a:rPr lang="en-US" sz="2400" b="1" dirty="0"/>
              <a:t> </a:t>
            </a:r>
            <a:r>
              <a:rPr lang="en-US" sz="2400" dirty="0">
                <a:hlinkClick r:id="rId3"/>
              </a:rPr>
              <a:t>http://www.nih.gov</a:t>
            </a:r>
            <a:r>
              <a:rPr lang="en-US" sz="2400" dirty="0"/>
              <a:t>  </a:t>
            </a:r>
            <a:endParaRPr lang="en-US" sz="2400" b="1" dirty="0"/>
          </a:p>
          <a:p>
            <a:pPr marL="713945" lvl="1" indent="-285750" defTabSz="913031" eaLnBrk="1" fontAlgn="auto" hangingPunct="1">
              <a:lnSpc>
                <a:spcPct val="100000"/>
              </a:lnSpc>
              <a:spcBef>
                <a:spcPts val="0"/>
              </a:spcBef>
              <a:spcAft>
                <a:spcPts val="300"/>
              </a:spcAft>
              <a:buClr>
                <a:srgbClr val="719500"/>
              </a:buClr>
              <a:defRPr/>
            </a:pPr>
            <a:r>
              <a:rPr lang="en-US" sz="2200" dirty="0"/>
              <a:t>Office of Extramural Research </a:t>
            </a:r>
          </a:p>
          <a:p>
            <a:pPr marL="428195" lvl="1" indent="0" defTabSz="913031" eaLnBrk="1" fontAlgn="auto" hangingPunct="1">
              <a:lnSpc>
                <a:spcPct val="100000"/>
              </a:lnSpc>
              <a:spcBef>
                <a:spcPts val="0"/>
              </a:spcBef>
              <a:spcAft>
                <a:spcPts val="300"/>
              </a:spcAft>
              <a:buClr>
                <a:srgbClr val="719500"/>
              </a:buClr>
              <a:buFont typeface="Arial" panose="020B0604020202020204" pitchFamily="34" charset="0"/>
              <a:buNone/>
              <a:defRPr/>
            </a:pPr>
            <a:r>
              <a:rPr lang="en-US" sz="1900" dirty="0"/>
              <a:t>	 </a:t>
            </a:r>
            <a:r>
              <a:rPr lang="en-US" sz="2000" dirty="0">
                <a:solidFill>
                  <a:srgbClr val="7030A0"/>
                </a:solidFill>
                <a:hlinkClick r:id="rId4"/>
              </a:rPr>
              <a:t>http://www.nih.gov/grants/oer.htm</a:t>
            </a:r>
            <a:r>
              <a:rPr lang="en-US" sz="2000" dirty="0">
                <a:solidFill>
                  <a:srgbClr val="7030A0"/>
                </a:solidFill>
              </a:rPr>
              <a:t>  </a:t>
            </a:r>
          </a:p>
          <a:p>
            <a:pPr marL="713945" lvl="1" indent="-285750" defTabSz="913031" eaLnBrk="1" fontAlgn="auto" hangingPunct="1">
              <a:lnSpc>
                <a:spcPct val="100000"/>
              </a:lnSpc>
              <a:spcBef>
                <a:spcPts val="0"/>
              </a:spcBef>
              <a:spcAft>
                <a:spcPts val="300"/>
              </a:spcAft>
              <a:buClr>
                <a:srgbClr val="719500"/>
              </a:buClr>
              <a:defRPr/>
            </a:pPr>
            <a:r>
              <a:rPr lang="en-US" sz="2200" dirty="0"/>
              <a:t>Grants Policy </a:t>
            </a:r>
          </a:p>
          <a:p>
            <a:pPr marL="428195" lvl="1" indent="0" defTabSz="913031" eaLnBrk="1" fontAlgn="auto" hangingPunct="1">
              <a:lnSpc>
                <a:spcPct val="100000"/>
              </a:lnSpc>
              <a:spcBef>
                <a:spcPts val="0"/>
              </a:spcBef>
              <a:spcAft>
                <a:spcPts val="300"/>
              </a:spcAft>
              <a:buClr>
                <a:srgbClr val="719500"/>
              </a:buClr>
              <a:buFont typeface="Arial" panose="020B0604020202020204" pitchFamily="34" charset="0"/>
              <a:buNone/>
              <a:defRPr/>
            </a:pPr>
            <a:r>
              <a:rPr lang="en-US" sz="1900" dirty="0"/>
              <a:t>	</a:t>
            </a:r>
            <a:r>
              <a:rPr lang="en-US" sz="2000" dirty="0">
                <a:solidFill>
                  <a:srgbClr val="7030A0"/>
                </a:solidFill>
                <a:hlinkClick r:id="rId5"/>
              </a:rPr>
              <a:t>http://www.nih.gov/grants/policy/policy.htm</a:t>
            </a:r>
            <a:r>
              <a:rPr lang="en-US" sz="2000" dirty="0">
                <a:solidFill>
                  <a:srgbClr val="7030A0"/>
                </a:solidFill>
              </a:rPr>
              <a:t> </a:t>
            </a:r>
          </a:p>
          <a:p>
            <a:pPr marL="771095" lvl="1" indent="-342900" defTabSz="913031">
              <a:lnSpc>
                <a:spcPct val="100000"/>
              </a:lnSpc>
              <a:spcBef>
                <a:spcPts val="0"/>
              </a:spcBef>
              <a:spcAft>
                <a:spcPts val="300"/>
              </a:spcAft>
              <a:buClr>
                <a:srgbClr val="719500"/>
              </a:buClr>
              <a:buFont typeface="Arial" charset="0"/>
              <a:buChar char="•"/>
              <a:defRPr/>
            </a:pPr>
            <a:r>
              <a:rPr lang="en-US" dirty="0">
                <a:solidFill>
                  <a:srgbClr val="7030A0"/>
                </a:solidFill>
              </a:rPr>
              <a:t>‘</a:t>
            </a:r>
            <a:r>
              <a:rPr lang="en-US" sz="2200" dirty="0"/>
              <a:t>Open Mike’ </a:t>
            </a:r>
            <a:r>
              <a:rPr lang="en-US" sz="2000" dirty="0">
                <a:hlinkClick r:id="rId6"/>
              </a:rPr>
              <a:t>https://nexus.od.nih.gov/all/category/blog/</a:t>
            </a:r>
            <a:r>
              <a:rPr lang="en-US" sz="2000" dirty="0"/>
              <a:t>  </a:t>
            </a:r>
          </a:p>
          <a:p>
            <a:pPr marL="633373" lvl="1" indent="-205178" defTabSz="913031" eaLnBrk="1" fontAlgn="auto" hangingPunct="1">
              <a:lnSpc>
                <a:spcPct val="100000"/>
              </a:lnSpc>
              <a:spcBef>
                <a:spcPts val="0"/>
              </a:spcBef>
              <a:spcAft>
                <a:spcPts val="300"/>
              </a:spcAft>
              <a:buFont typeface="Arial" panose="020B0604020202020204" pitchFamily="34" charset="0"/>
              <a:buNone/>
              <a:defRPr/>
            </a:pPr>
            <a:endParaRPr lang="en-US" sz="200" dirty="0">
              <a:solidFill>
                <a:srgbClr val="719500"/>
              </a:solidFill>
            </a:endParaRPr>
          </a:p>
          <a:p>
            <a:pPr defTabSz="913031">
              <a:lnSpc>
                <a:spcPct val="100000"/>
              </a:lnSpc>
              <a:spcBef>
                <a:spcPts val="0"/>
              </a:spcBef>
              <a:spcAft>
                <a:spcPts val="300"/>
              </a:spcAft>
              <a:buFont typeface="Arial" charset="0"/>
              <a:buChar char="•"/>
              <a:defRPr/>
            </a:pPr>
            <a:r>
              <a:rPr lang="en-US" sz="2400" dirty="0"/>
              <a:t>Center for Scientific Review:</a:t>
            </a:r>
            <a:r>
              <a:rPr lang="en-US" sz="2400" b="1" dirty="0"/>
              <a:t> </a:t>
            </a:r>
            <a:r>
              <a:rPr lang="en-US" sz="2400" dirty="0">
                <a:hlinkClick r:id="rId7"/>
              </a:rPr>
              <a:t>http://www.csr.nih.gov</a:t>
            </a:r>
            <a:r>
              <a:rPr lang="en-US" sz="2400" dirty="0"/>
              <a:t> </a:t>
            </a:r>
            <a:endParaRPr lang="en-US" sz="2400" dirty="0">
              <a:solidFill>
                <a:srgbClr val="FFCC99"/>
              </a:solidFill>
            </a:endParaRPr>
          </a:p>
          <a:p>
            <a:pPr marL="633373" lvl="1" indent="-205178" defTabSz="913031" eaLnBrk="1" fontAlgn="auto" hangingPunct="1">
              <a:lnSpc>
                <a:spcPct val="100000"/>
              </a:lnSpc>
              <a:spcBef>
                <a:spcPts val="0"/>
              </a:spcBef>
              <a:spcAft>
                <a:spcPts val="300"/>
              </a:spcAft>
              <a:buClr>
                <a:srgbClr val="719500"/>
              </a:buClr>
              <a:buFont typeface="Arial" charset="0"/>
              <a:buChar char="•"/>
              <a:defRPr/>
            </a:pPr>
            <a:r>
              <a:rPr lang="en-US" sz="2200" dirty="0"/>
              <a:t>Resources for Applicants </a:t>
            </a:r>
          </a:p>
          <a:p>
            <a:pPr marL="428195" lvl="1" indent="0" defTabSz="913031" eaLnBrk="1" fontAlgn="auto" hangingPunct="1">
              <a:lnSpc>
                <a:spcPct val="100000"/>
              </a:lnSpc>
              <a:spcBef>
                <a:spcPts val="0"/>
              </a:spcBef>
              <a:spcAft>
                <a:spcPts val="300"/>
              </a:spcAft>
              <a:buClr>
                <a:srgbClr val="00A800"/>
              </a:buClr>
              <a:buFont typeface="Arial" panose="020B0604020202020204" pitchFamily="34" charset="0"/>
              <a:buNone/>
              <a:defRPr/>
            </a:pPr>
            <a:r>
              <a:rPr lang="en-US" sz="2200" dirty="0"/>
              <a:t>	</a:t>
            </a:r>
            <a:r>
              <a:rPr lang="en-US" sz="2200" dirty="0">
                <a:solidFill>
                  <a:srgbClr val="7030A0"/>
                </a:solidFill>
                <a:hlinkClick r:id="rId8"/>
              </a:rPr>
              <a:t>http://www.csr.nih.gov/ResourcesforApplicants</a:t>
            </a:r>
            <a:r>
              <a:rPr lang="en-US" sz="2200" dirty="0">
                <a:solidFill>
                  <a:srgbClr val="7030A0"/>
                </a:solidFill>
              </a:rPr>
              <a:t>  </a:t>
            </a:r>
            <a:endParaRPr lang="en-US" sz="2200" dirty="0"/>
          </a:p>
          <a:p>
            <a:pPr marL="633373" lvl="1" indent="-205178" defTabSz="913031" eaLnBrk="1" fontAlgn="auto" hangingPunct="1">
              <a:lnSpc>
                <a:spcPct val="100000"/>
              </a:lnSpc>
              <a:spcBef>
                <a:spcPts val="0"/>
              </a:spcBef>
              <a:spcAft>
                <a:spcPts val="300"/>
              </a:spcAft>
              <a:buClr>
                <a:srgbClr val="719500"/>
              </a:buClr>
              <a:buFont typeface="Arial" charset="0"/>
              <a:buChar char="•"/>
              <a:defRPr/>
            </a:pPr>
            <a:r>
              <a:rPr lang="en-US" sz="2200" dirty="0"/>
              <a:t>CSR Study Section Descriptions</a:t>
            </a:r>
          </a:p>
          <a:p>
            <a:pPr marL="428197" lvl="1" indent="0" defTabSz="913031" eaLnBrk="1" fontAlgn="auto" hangingPunct="1">
              <a:lnSpc>
                <a:spcPct val="100000"/>
              </a:lnSpc>
              <a:spcBef>
                <a:spcPts val="0"/>
              </a:spcBef>
              <a:spcAft>
                <a:spcPts val="300"/>
              </a:spcAft>
              <a:buClr>
                <a:srgbClr val="00A800"/>
              </a:buClr>
              <a:buFont typeface="Arial" panose="020B0604020202020204" pitchFamily="34" charset="0"/>
              <a:buNone/>
              <a:defRPr/>
            </a:pPr>
            <a:r>
              <a:rPr lang="en-US" sz="2200" dirty="0"/>
              <a:t>	</a:t>
            </a:r>
            <a:r>
              <a:rPr lang="en-US" sz="2200" dirty="0">
                <a:solidFill>
                  <a:srgbClr val="7030A0"/>
                </a:solidFill>
                <a:hlinkClick r:id="rId9"/>
              </a:rPr>
              <a:t>http://public.csr.nih.gov/StudySections</a:t>
            </a:r>
            <a:endParaRPr lang="en-US" sz="2200" dirty="0">
              <a:solidFill>
                <a:srgbClr val="7030A0"/>
              </a:solidFill>
            </a:endParaRPr>
          </a:p>
          <a:p>
            <a:pPr marL="771097" lvl="1" indent="-342900" defTabSz="913031">
              <a:lnSpc>
                <a:spcPct val="100000"/>
              </a:lnSpc>
              <a:spcBef>
                <a:spcPts val="0"/>
              </a:spcBef>
              <a:spcAft>
                <a:spcPts val="300"/>
              </a:spcAft>
              <a:buClr>
                <a:srgbClr val="00A800"/>
              </a:buClr>
              <a:buFont typeface="Arial" charset="0"/>
              <a:buChar char="•"/>
              <a:defRPr/>
            </a:pPr>
            <a:r>
              <a:rPr lang="en-US" sz="2200" dirty="0"/>
              <a:t>CSR Rosters and Meeting Dates</a:t>
            </a:r>
          </a:p>
          <a:p>
            <a:pPr marL="342385" lvl="1" indent="0" defTabSz="913031" eaLnBrk="1" fontAlgn="auto" hangingPunct="1">
              <a:lnSpc>
                <a:spcPct val="100000"/>
              </a:lnSpc>
              <a:spcBef>
                <a:spcPts val="0"/>
              </a:spcBef>
              <a:spcAft>
                <a:spcPts val="300"/>
              </a:spcAft>
              <a:buClr>
                <a:srgbClr val="00A800"/>
              </a:buClr>
              <a:buFont typeface="Arial" panose="020B0604020202020204" pitchFamily="34" charset="0"/>
              <a:buNone/>
              <a:defRPr/>
            </a:pPr>
            <a:r>
              <a:rPr lang="en-US" sz="2200" dirty="0"/>
              <a:t>	</a:t>
            </a:r>
            <a:r>
              <a:rPr lang="en-US" sz="2200" dirty="0">
                <a:solidFill>
                  <a:srgbClr val="7030A0"/>
                </a:solidFill>
                <a:hlinkClick r:id="rId10"/>
              </a:rPr>
              <a:t>http://public.csr.nih.gov/RosterAndMeetings</a:t>
            </a:r>
            <a:r>
              <a:rPr lang="en-US" sz="2200" dirty="0">
                <a:solidFill>
                  <a:srgbClr val="7030A0"/>
                </a:solidFill>
              </a:rPr>
              <a:t>  </a:t>
            </a:r>
          </a:p>
          <a:p>
            <a:pPr marL="342385" lvl="1" indent="0" defTabSz="913031" eaLnBrk="1" fontAlgn="auto" hangingPunct="1">
              <a:lnSpc>
                <a:spcPct val="120000"/>
              </a:lnSpc>
              <a:spcBef>
                <a:spcPct val="0"/>
              </a:spcBef>
              <a:spcAft>
                <a:spcPts val="0"/>
              </a:spcAft>
              <a:buClr>
                <a:srgbClr val="00A800"/>
              </a:buClr>
              <a:buFont typeface="Arial" panose="020B0604020202020204" pitchFamily="34" charset="0"/>
              <a:buNone/>
              <a:defRPr/>
            </a:pPr>
            <a:endParaRPr lang="en-US" sz="2200" dirty="0">
              <a:solidFill>
                <a:srgbClr val="7030A0"/>
              </a:solidFill>
            </a:endParaRP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4"/>
          <p:cNvSpPr>
            <a:spLocks noGrp="1"/>
          </p:cNvSpPr>
          <p:nvPr>
            <p:ph type="title"/>
          </p:nvPr>
        </p:nvSpPr>
        <p:spPr>
          <a:xfrm>
            <a:off x="628650" y="933450"/>
            <a:ext cx="7886700" cy="836613"/>
          </a:xfrm>
        </p:spPr>
        <p:txBody>
          <a:bodyPr/>
          <a:lstStyle/>
          <a:p>
            <a:pPr algn="ctr"/>
            <a:r>
              <a:rPr lang="en-US" altLang="en-US" sz="4000" b="1">
                <a:latin typeface="Garamond" panose="02020404030301010803" pitchFamily="18" charset="0"/>
                <a:cs typeface="Arial" panose="020B0604020202020204" pitchFamily="34" charset="0"/>
              </a:rPr>
              <a:t>Final Things to Remember</a:t>
            </a:r>
          </a:p>
        </p:txBody>
      </p:sp>
      <p:sp>
        <p:nvSpPr>
          <p:cNvPr id="185347" name="Content Placeholder 5"/>
          <p:cNvSpPr>
            <a:spLocks noGrp="1"/>
          </p:cNvSpPr>
          <p:nvPr>
            <p:ph idx="1"/>
          </p:nvPr>
        </p:nvSpPr>
        <p:spPr>
          <a:xfrm>
            <a:off x="628650" y="2074863"/>
            <a:ext cx="7886700" cy="4422775"/>
          </a:xfrm>
        </p:spPr>
        <p:txBody>
          <a:bodyPr/>
          <a:lstStyle/>
          <a:p>
            <a:pPr>
              <a:spcBef>
                <a:spcPts val="1200"/>
              </a:spcBef>
            </a:pPr>
            <a:r>
              <a:rPr lang="en-US" altLang="en-US" dirty="0">
                <a:cs typeface="Tahoma" panose="020B0604030504040204" pitchFamily="34" charset="0"/>
              </a:rPr>
              <a:t>Work with your SRO and PD</a:t>
            </a:r>
          </a:p>
          <a:p>
            <a:pPr lvl="1">
              <a:spcBef>
                <a:spcPts val="1200"/>
              </a:spcBef>
            </a:pPr>
            <a:r>
              <a:rPr lang="en-US" altLang="en-US" dirty="0">
                <a:cs typeface="Tahoma" panose="020B0604030504040204" pitchFamily="34" charset="0"/>
              </a:rPr>
              <a:t>They can both assist you but in </a:t>
            </a:r>
            <a:r>
              <a:rPr lang="en-US" altLang="en-US" u="sng" dirty="0">
                <a:cs typeface="Tahoma" panose="020B0604030504040204" pitchFamily="34" charset="0"/>
              </a:rPr>
              <a:t>different</a:t>
            </a:r>
            <a:r>
              <a:rPr lang="en-US" altLang="en-US" dirty="0">
                <a:cs typeface="Tahoma" panose="020B0604030504040204" pitchFamily="34" charset="0"/>
              </a:rPr>
              <a:t> ways</a:t>
            </a:r>
          </a:p>
          <a:p>
            <a:pPr>
              <a:spcBef>
                <a:spcPts val="1200"/>
              </a:spcBef>
            </a:pPr>
            <a:r>
              <a:rPr lang="en-US" altLang="en-US" dirty="0">
                <a:cs typeface="Tahoma" panose="020B0604030504040204" pitchFamily="34" charset="0"/>
              </a:rPr>
              <a:t>Plan, write and get feedback </a:t>
            </a:r>
            <a:r>
              <a:rPr lang="en-US" altLang="en-US" b="1" i="1" dirty="0">
                <a:cs typeface="Tahoma" panose="020B0604030504040204" pitchFamily="34" charset="0"/>
              </a:rPr>
              <a:t>early</a:t>
            </a:r>
          </a:p>
          <a:p>
            <a:pPr>
              <a:spcBef>
                <a:spcPts val="1200"/>
              </a:spcBef>
            </a:pPr>
            <a:r>
              <a:rPr lang="en-US" altLang="en-US" dirty="0">
                <a:cs typeface="Tahoma" panose="020B0604030504040204" pitchFamily="34" charset="0"/>
              </a:rPr>
              <a:t>Focus on the impact of the research</a:t>
            </a:r>
          </a:p>
          <a:p>
            <a:pPr>
              <a:spcBef>
                <a:spcPts val="1200"/>
              </a:spcBef>
            </a:pPr>
            <a:r>
              <a:rPr lang="en-US" altLang="en-US" dirty="0">
                <a:cs typeface="Tahoma" panose="020B0604030504040204" pitchFamily="34" charset="0"/>
              </a:rPr>
              <a:t>If asked to be an ad hoc reviewer, say </a:t>
            </a:r>
            <a:r>
              <a:rPr lang="ja-JP" altLang="en-US" dirty="0">
                <a:cs typeface="Tahoma" panose="020B0604030504040204" pitchFamily="34" charset="0"/>
              </a:rPr>
              <a:t>‘</a:t>
            </a:r>
            <a:r>
              <a:rPr lang="en-US" altLang="ja-JP" dirty="0">
                <a:cs typeface="Tahoma" panose="020B0604030504040204" pitchFamily="34" charset="0"/>
              </a:rPr>
              <a:t>Yes</a:t>
            </a:r>
            <a:r>
              <a:rPr lang="ja-JP" altLang="en-US" dirty="0"/>
              <a:t>’</a:t>
            </a:r>
            <a:endParaRPr lang="en-US" altLang="ja-JP" dirty="0"/>
          </a:p>
          <a:p>
            <a:pPr>
              <a:spcBef>
                <a:spcPts val="1200"/>
              </a:spcBef>
            </a:pPr>
            <a:r>
              <a:rPr lang="en-US" altLang="en-US" dirty="0">
                <a:cs typeface="Tahoma" panose="020B0604030504040204" pitchFamily="34" charset="0"/>
              </a:rPr>
              <a:t>Subscribe to NIH Guide LISTSERV:</a:t>
            </a:r>
          </a:p>
          <a:p>
            <a:pPr lvl="1">
              <a:spcBef>
                <a:spcPts val="1200"/>
              </a:spcBef>
            </a:pPr>
            <a:r>
              <a:rPr lang="en-US" altLang="en-US" dirty="0">
                <a:cs typeface="Tahoma" panose="020B0604030504040204" pitchFamily="34" charset="0"/>
              </a:rPr>
              <a:t>Official publication for Grant Policies, Guidelines and Funding Opportunities</a:t>
            </a:r>
          </a:p>
          <a:p>
            <a:pPr lvl="2">
              <a:spcBef>
                <a:spcPts val="1200"/>
              </a:spcBef>
            </a:pPr>
            <a:r>
              <a:rPr lang="en-US" altLang="en-US" dirty="0">
                <a:cs typeface="Tahoma" panose="020B0604030504040204" pitchFamily="34" charset="0"/>
                <a:hlinkClick r:id="rId2"/>
              </a:rPr>
              <a:t>http://grants.nih.gov/grants/guide/listserv.htm</a:t>
            </a:r>
            <a:r>
              <a:rPr lang="en-US" altLang="en-US" dirty="0">
                <a:cs typeface="Tahoma" panose="020B0604030504040204" pitchFamily="34" charset="0"/>
              </a:rPr>
              <a:t> </a:t>
            </a:r>
          </a:p>
          <a:p>
            <a:pPr>
              <a:spcBef>
                <a:spcPts val="1200"/>
              </a:spcBef>
            </a:pPr>
            <a:endParaRPr lang="en-US" altLang="en-US" dirty="0"/>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22622-1707-4E7D-B914-4D39BB01FF3B}"/>
              </a:ext>
            </a:extLst>
          </p:cNvPr>
          <p:cNvSpPr>
            <a:spLocks noGrp="1"/>
          </p:cNvSpPr>
          <p:nvPr>
            <p:ph idx="1"/>
          </p:nvPr>
        </p:nvSpPr>
        <p:spPr>
          <a:xfrm>
            <a:off x="406368" y="1502978"/>
            <a:ext cx="8331263" cy="4635333"/>
          </a:xfrm>
        </p:spPr>
        <p:txBody>
          <a:bodyPr>
            <a:normAutofit fontScale="55000" lnSpcReduction="20000"/>
          </a:bodyPr>
          <a:lstStyle/>
          <a:p>
            <a:pPr marL="0" indent="0">
              <a:lnSpc>
                <a:spcPct val="120000"/>
              </a:lnSpc>
              <a:buNone/>
            </a:pPr>
            <a:r>
              <a:rPr lang="en-US" sz="4400" i="1" dirty="0"/>
              <a:t>Disease Mechanisms of Prenatal and Pediatric Hydrocephalus (R01)</a:t>
            </a:r>
          </a:p>
          <a:p>
            <a:pPr>
              <a:lnSpc>
                <a:spcPct val="120000"/>
              </a:lnSpc>
            </a:pPr>
            <a:r>
              <a:rPr lang="en-US" sz="3800" dirty="0"/>
              <a:t>The purpose of this funding opportunity announcement (FOA) is to support hypothesis-driven research of prenatal and pediatric hydrocephalus.  </a:t>
            </a:r>
          </a:p>
          <a:p>
            <a:pPr>
              <a:lnSpc>
                <a:spcPct val="120000"/>
              </a:lnSpc>
            </a:pPr>
            <a:r>
              <a:rPr lang="en-US" sz="3800" dirty="0"/>
              <a:t>Support hydrocephalus research projects that examine the developmental etiology (intrinsic factors including genetics) and acquired etiology (extrinsic factors including hemorrhage and infection) of prenatal and/or pediatric hydrocephalus. </a:t>
            </a:r>
          </a:p>
          <a:p>
            <a:pPr>
              <a:lnSpc>
                <a:spcPct val="120000"/>
              </a:lnSpc>
            </a:pPr>
            <a:r>
              <a:rPr lang="en-US" sz="3800" dirty="0"/>
              <a:t>Studies should focus on understanding the molecular, cellular and developmental mechanisms involved in the pathogenesis of prenatal and/or pediatric hydrocephalus.</a:t>
            </a:r>
            <a:endParaRPr lang="en-US" sz="3800" i="1" dirty="0"/>
          </a:p>
          <a:p>
            <a:endParaRPr lang="en-US" sz="2400" dirty="0"/>
          </a:p>
        </p:txBody>
      </p:sp>
      <p:sp>
        <p:nvSpPr>
          <p:cNvPr id="5" name="Rectangle 4">
            <a:extLst>
              <a:ext uri="{FF2B5EF4-FFF2-40B4-BE49-F238E27FC236}">
                <a16:creationId xmlns:a16="http://schemas.microsoft.com/office/drawing/2014/main" id="{DF54FAE9-1290-4918-9C23-445F2E1553F6}"/>
              </a:ext>
            </a:extLst>
          </p:cNvPr>
          <p:cNvSpPr/>
          <p:nvPr/>
        </p:nvSpPr>
        <p:spPr>
          <a:xfrm>
            <a:off x="0" y="0"/>
            <a:ext cx="9144000" cy="1272431"/>
          </a:xfrm>
          <a:prstGeom prst="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nature&#10;&#10;Description generated with very high confidence">
            <a:extLst>
              <a:ext uri="{FF2B5EF4-FFF2-40B4-BE49-F238E27FC236}">
                <a16:creationId xmlns:a16="http://schemas.microsoft.com/office/drawing/2014/main" id="{D8014D08-C8FF-4294-8C35-149CCDF25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738" y="1"/>
            <a:ext cx="1282262" cy="1282262"/>
          </a:xfrm>
          <a:prstGeom prst="rect">
            <a:avLst/>
          </a:prstGeom>
        </p:spPr>
      </p:pic>
      <p:sp>
        <p:nvSpPr>
          <p:cNvPr id="6" name="TextBox 5">
            <a:extLst>
              <a:ext uri="{FF2B5EF4-FFF2-40B4-BE49-F238E27FC236}">
                <a16:creationId xmlns:a16="http://schemas.microsoft.com/office/drawing/2014/main" id="{D9A93440-71C4-477E-A584-5593D97121BD}"/>
              </a:ext>
            </a:extLst>
          </p:cNvPr>
          <p:cNvSpPr txBox="1"/>
          <p:nvPr/>
        </p:nvSpPr>
        <p:spPr>
          <a:xfrm>
            <a:off x="2486682" y="220716"/>
            <a:ext cx="625365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PA-18-622</a:t>
            </a:r>
          </a:p>
        </p:txBody>
      </p:sp>
      <p:pic>
        <p:nvPicPr>
          <p:cNvPr id="1028" name="Picture 4" descr="Image result for ninds logo">
            <a:extLst>
              <a:ext uri="{FF2B5EF4-FFF2-40B4-BE49-F238E27FC236}">
                <a16:creationId xmlns:a16="http://schemas.microsoft.com/office/drawing/2014/main" id="{D07F5CB6-3C39-4000-B0A0-907D0DC82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5" y="185737"/>
            <a:ext cx="2190750" cy="99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E4320D-6B28-4606-BEE9-052707CB4140}"/>
              </a:ext>
            </a:extLst>
          </p:cNvPr>
          <p:cNvSpPr txBox="1"/>
          <p:nvPr/>
        </p:nvSpPr>
        <p:spPr>
          <a:xfrm>
            <a:off x="2962887" y="6138311"/>
            <a:ext cx="2753254" cy="923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Clinical trials – not allowed.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Standard due dates apply.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045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22622-1707-4E7D-B914-4D39BB01FF3B}"/>
              </a:ext>
            </a:extLst>
          </p:cNvPr>
          <p:cNvSpPr>
            <a:spLocks noGrp="1"/>
          </p:cNvSpPr>
          <p:nvPr>
            <p:ph idx="1"/>
          </p:nvPr>
        </p:nvSpPr>
        <p:spPr>
          <a:xfrm>
            <a:off x="409074" y="1493146"/>
            <a:ext cx="8331263" cy="4635333"/>
          </a:xfrm>
        </p:spPr>
        <p:txBody>
          <a:bodyPr>
            <a:normAutofit fontScale="62500" lnSpcReduction="20000"/>
          </a:bodyPr>
          <a:lstStyle/>
          <a:p>
            <a:pPr marL="0" indent="0">
              <a:lnSpc>
                <a:spcPct val="120000"/>
              </a:lnSpc>
              <a:buNone/>
            </a:pPr>
            <a:r>
              <a:rPr lang="en-US" sz="3800" i="1" dirty="0"/>
              <a:t>Tools to Enhance the Study of Prenatal and Pediatric Hydrocephalus (R21)</a:t>
            </a:r>
          </a:p>
          <a:p>
            <a:pPr>
              <a:lnSpc>
                <a:spcPct val="120000"/>
              </a:lnSpc>
            </a:pPr>
            <a:r>
              <a:rPr lang="en-US" sz="3200" dirty="0"/>
              <a:t>Encourage research grant applications that propose to develop or substantially modify existing cutting-edge tools that will advance prenatal and/or pediatric hydrocephalus research.  </a:t>
            </a:r>
          </a:p>
          <a:p>
            <a:pPr>
              <a:lnSpc>
                <a:spcPct val="120000"/>
              </a:lnSpc>
            </a:pPr>
            <a:r>
              <a:rPr lang="en-US" sz="3200" dirty="0"/>
              <a:t>The primary objective is to remove barriers to hydrocephalus research that are due to scarcity of tools to investigate both the disease mechanisms and alternative therapies (non-shunt) in a rigorous manner.  </a:t>
            </a:r>
          </a:p>
          <a:p>
            <a:pPr>
              <a:lnSpc>
                <a:spcPct val="120000"/>
              </a:lnSpc>
            </a:pPr>
            <a:r>
              <a:rPr lang="en-US" sz="3200" dirty="0"/>
              <a:t>Applications should aim to transform the field of prenatal and/or pediatric hydrocephalus research by generating tools including animal and cell models, novel methods and innovative technologies that will be widely used throughout the neuroscience community to understand disease mechanisms and/or developing therapeutics.</a:t>
            </a:r>
            <a:endParaRPr lang="en-US" sz="2600" dirty="0"/>
          </a:p>
        </p:txBody>
      </p:sp>
      <p:sp>
        <p:nvSpPr>
          <p:cNvPr id="5" name="Rectangle 4">
            <a:extLst>
              <a:ext uri="{FF2B5EF4-FFF2-40B4-BE49-F238E27FC236}">
                <a16:creationId xmlns:a16="http://schemas.microsoft.com/office/drawing/2014/main" id="{DF54FAE9-1290-4918-9C23-445F2E1553F6}"/>
              </a:ext>
            </a:extLst>
          </p:cNvPr>
          <p:cNvSpPr/>
          <p:nvPr/>
        </p:nvSpPr>
        <p:spPr>
          <a:xfrm>
            <a:off x="0" y="0"/>
            <a:ext cx="9144000" cy="1272431"/>
          </a:xfrm>
          <a:prstGeom prst="rect">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nature&#10;&#10;Description generated with very high confidence">
            <a:extLst>
              <a:ext uri="{FF2B5EF4-FFF2-40B4-BE49-F238E27FC236}">
                <a16:creationId xmlns:a16="http://schemas.microsoft.com/office/drawing/2014/main" id="{D8014D08-C8FF-4294-8C35-149CCDF25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738" y="1"/>
            <a:ext cx="1282262" cy="1282262"/>
          </a:xfrm>
          <a:prstGeom prst="rect">
            <a:avLst/>
          </a:prstGeom>
        </p:spPr>
      </p:pic>
      <p:sp>
        <p:nvSpPr>
          <p:cNvPr id="6" name="TextBox 5">
            <a:extLst>
              <a:ext uri="{FF2B5EF4-FFF2-40B4-BE49-F238E27FC236}">
                <a16:creationId xmlns:a16="http://schemas.microsoft.com/office/drawing/2014/main" id="{D9A93440-71C4-477E-A584-5593D97121BD}"/>
              </a:ext>
            </a:extLst>
          </p:cNvPr>
          <p:cNvSpPr txBox="1"/>
          <p:nvPr/>
        </p:nvSpPr>
        <p:spPr>
          <a:xfrm>
            <a:off x="2486682" y="220716"/>
            <a:ext cx="625365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PA-18-623</a:t>
            </a:r>
          </a:p>
        </p:txBody>
      </p:sp>
      <p:pic>
        <p:nvPicPr>
          <p:cNvPr id="1028" name="Picture 4" descr="Image result for ninds logo">
            <a:extLst>
              <a:ext uri="{FF2B5EF4-FFF2-40B4-BE49-F238E27FC236}">
                <a16:creationId xmlns:a16="http://schemas.microsoft.com/office/drawing/2014/main" id="{D07F5CB6-3C39-4000-B0A0-907D0DC82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5" y="185737"/>
            <a:ext cx="2190750" cy="99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E4320D-6B28-4606-BEE9-052707CB4140}"/>
              </a:ext>
            </a:extLst>
          </p:cNvPr>
          <p:cNvSpPr txBox="1"/>
          <p:nvPr/>
        </p:nvSpPr>
        <p:spPr>
          <a:xfrm>
            <a:off x="2962887" y="6138311"/>
            <a:ext cx="2753254" cy="923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Clinical trials – not allowed.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Standard due dates apply.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632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DE304E-C56E-4CAE-9D88-D52C1A3F0D13}"/>
              </a:ext>
            </a:extLst>
          </p:cNvPr>
          <p:cNvPicPr>
            <a:picLocks noChangeAspect="1"/>
          </p:cNvPicPr>
          <p:nvPr>
            <p:custDataLst>
              <p:tags r:id="rId2"/>
            </p:custDataLst>
          </p:nvPr>
        </p:nvPicPr>
        <p:blipFill>
          <a:blip r:embed="rId7"/>
          <a:stretch>
            <a:fillRect/>
          </a:stretch>
        </p:blipFill>
        <p:spPr>
          <a:xfrm>
            <a:off x="838199" y="165847"/>
            <a:ext cx="7467600" cy="2094570"/>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62A8378A-01DF-456B-8F03-D433EE449AA9}"/>
              </a:ext>
            </a:extLst>
          </p:cNvPr>
          <p:cNvSpPr>
            <a:spLocks noGrp="1"/>
          </p:cNvSpPr>
          <p:nvPr>
            <p:ph type="body" sz="quarter" idx="11"/>
            <p:custDataLst>
              <p:tags r:id="rId3"/>
            </p:custDataLst>
          </p:nvPr>
        </p:nvSpPr>
        <p:spPr>
          <a:xfrm>
            <a:off x="257172" y="2514359"/>
            <a:ext cx="8629652" cy="835511"/>
          </a:xfrm>
        </p:spPr>
        <p:txBody>
          <a:bodyPr>
            <a:noAutofit/>
          </a:bodyPr>
          <a:lstStyle/>
          <a:p>
            <a:pPr>
              <a:lnSpc>
                <a:spcPct val="90000"/>
              </a:lnSpc>
              <a:spcBef>
                <a:spcPct val="0"/>
              </a:spcBef>
              <a:spcAft>
                <a:spcPts val="600"/>
              </a:spcAft>
              <a:buFont typeface="Wingdings" panose="05000000000000000000" pitchFamily="2" charset="2"/>
              <a:buChar char="Ø"/>
            </a:pPr>
            <a:r>
              <a:rPr lang="en-US" sz="1800"/>
              <a:t>Promote analytical and clinical validation of existing candidate biomarkers </a:t>
            </a:r>
          </a:p>
          <a:p>
            <a:pPr>
              <a:lnSpc>
                <a:spcPct val="90000"/>
              </a:lnSpc>
              <a:spcBef>
                <a:spcPct val="0"/>
              </a:spcBef>
              <a:spcAft>
                <a:spcPts val="600"/>
              </a:spcAft>
              <a:buFont typeface="Wingdings" panose="05000000000000000000" pitchFamily="2" charset="2"/>
              <a:buChar char="Ø"/>
            </a:pPr>
            <a:r>
              <a:rPr lang="en-US" sz="1800"/>
              <a:t>Catalyze biomarker research through centralized information on NIH biosample and imaging repositories, data collections, and best practice consensus standards/methods</a:t>
            </a:r>
          </a:p>
        </p:txBody>
      </p:sp>
      <p:sp>
        <p:nvSpPr>
          <p:cNvPr id="6" name="Rectangle 5">
            <a:extLst>
              <a:ext uri="{FF2B5EF4-FFF2-40B4-BE49-F238E27FC236}">
                <a16:creationId xmlns:a16="http://schemas.microsoft.com/office/drawing/2014/main" id="{B1D4EE10-D4DB-4680-BEFE-BDCC55DCD519}"/>
              </a:ext>
            </a:extLst>
          </p:cNvPr>
          <p:cNvSpPr/>
          <p:nvPr>
            <p:custDataLst>
              <p:tags r:id="rId4"/>
            </p:custDataLst>
          </p:nvPr>
        </p:nvSpPr>
        <p:spPr>
          <a:xfrm>
            <a:off x="952499" y="3614569"/>
            <a:ext cx="7238999" cy="2548390"/>
          </a:xfrm>
          <a:prstGeom prst="rect">
            <a:avLst/>
          </a:prstGeom>
          <a:solidFill>
            <a:schemeClr val="accent1">
              <a:lumMod val="20000"/>
              <a:lumOff val="80000"/>
            </a:schemeClr>
          </a:solidFill>
          <a:ln w="25400">
            <a:solidFill>
              <a:schemeClr val="tx2"/>
            </a:solidFill>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marL="0" marR="0" lvl="0" indent="0" algn="l" defTabSz="914400" rtl="0" eaLnBrk="1" fontAlgn="auto" latinLnBrk="0" hangingPunct="1">
              <a:lnSpc>
                <a:spcPct val="80000"/>
              </a:lnSpc>
              <a:spcBef>
                <a:spcPts val="0"/>
              </a:spcBef>
              <a:spcAft>
                <a:spcPts val="600"/>
              </a:spcAft>
              <a:buClrTx/>
              <a:buSzTx/>
              <a:buFontTx/>
              <a:buNone/>
              <a:tabLst/>
              <a:defRPr/>
            </a:pPr>
            <a:r>
              <a:rPr kumimoji="0" lang="en-US" sz="1800" b="0" i="1" u="sng" strike="noStrike" kern="1200" cap="none" spc="0" normalizeH="0" baseline="0" noProof="0">
                <a:ln>
                  <a:noFill/>
                </a:ln>
                <a:solidFill>
                  <a:prstClr val="black"/>
                </a:solidFill>
                <a:effectLst/>
                <a:uLnTx/>
                <a:uFillTx/>
                <a:latin typeface="Calibri"/>
                <a:cs typeface="Arial"/>
              </a:rPr>
              <a:t>Funding Opportunities</a:t>
            </a:r>
          </a:p>
          <a:p>
            <a:pPr marL="0" marR="0" lvl="0" indent="0" algn="l" defTabSz="914400" rtl="0" eaLnBrk="1" fontAlgn="auto" latinLnBrk="0" hangingPunct="1">
              <a:lnSpc>
                <a:spcPct val="80000"/>
              </a:lnSpc>
              <a:spcBef>
                <a:spcPts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cs typeface="Arial"/>
              </a:rPr>
              <a:t>Analytical Validation of a Candidate Biomarker for Neurological Disease</a:t>
            </a:r>
          </a:p>
          <a:p>
            <a:pPr marL="285750" marR="0" lvl="0" indent="-285750" algn="l" defTabSz="914400" rtl="0" eaLnBrk="1" fontAlgn="auto" latinLnBrk="0" hangingPunct="1">
              <a:lnSpc>
                <a:spcPct val="8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cs typeface="Arial"/>
              </a:rPr>
              <a:t>To establish that performance characteristics of biomarker measurement or endpoint are acceptable for intended use</a:t>
            </a:r>
            <a:endParaRPr kumimoji="0" lang="en-US" sz="1800" b="0" i="0" u="none" strike="noStrike" kern="1200" cap="none" spc="0" normalizeH="0" baseline="0" noProof="0">
              <a:ln>
                <a:noFill/>
              </a:ln>
              <a:solidFill>
                <a:prstClr val="black"/>
              </a:solidFill>
              <a:effectLst/>
              <a:uLnTx/>
              <a:uFillTx/>
              <a:latin typeface="Calibri"/>
              <a:cs typeface="Arial"/>
              <a:hlinkClick r:id="rId8"/>
            </a:endParaRPr>
          </a:p>
          <a:p>
            <a:pPr marL="285750" marR="0" lvl="0" indent="-285750" algn="l" defTabSz="914400" rtl="0" eaLnBrk="1" fontAlgn="auto" latinLnBrk="0" hangingPunct="1">
              <a:lnSpc>
                <a:spcPct val="8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cs typeface="Arial"/>
                <a:hlinkClick r:id="rId8"/>
              </a:rPr>
              <a:t>PAR-18-549</a:t>
            </a:r>
            <a:r>
              <a:rPr kumimoji="0" lang="en-US" sz="1800" b="0" i="0" u="none" strike="noStrike" kern="1200" cap="none" spc="0" normalizeH="0" baseline="0" noProof="0">
                <a:ln>
                  <a:noFill/>
                </a:ln>
                <a:solidFill>
                  <a:prstClr val="black"/>
                </a:solidFill>
                <a:effectLst/>
                <a:uLnTx/>
                <a:uFillTx/>
                <a:latin typeface="Calibri"/>
                <a:cs typeface="Arial"/>
              </a:rPr>
              <a:t> (U44) and </a:t>
            </a:r>
            <a:r>
              <a:rPr kumimoji="0" lang="en-US" sz="1800" b="0" i="0" u="none" strike="noStrike" kern="1200" cap="none" spc="0" normalizeH="0" baseline="0" noProof="0">
                <a:ln>
                  <a:noFill/>
                </a:ln>
                <a:solidFill>
                  <a:prstClr val="black"/>
                </a:solidFill>
                <a:effectLst/>
                <a:uLnTx/>
                <a:uFillTx/>
                <a:latin typeface="Calibri"/>
                <a:cs typeface="Arial"/>
                <a:hlinkClick r:id="rId9"/>
              </a:rPr>
              <a:t>PAR-18-550</a:t>
            </a:r>
            <a:r>
              <a:rPr kumimoji="0" lang="en-US" sz="1800" b="0" i="0" u="none" strike="noStrike" kern="1200" cap="none" spc="0" normalizeH="0" baseline="0" noProof="0">
                <a:ln>
                  <a:noFill/>
                </a:ln>
                <a:solidFill>
                  <a:prstClr val="black"/>
                </a:solidFill>
                <a:effectLst/>
                <a:uLnTx/>
                <a:uFillTx/>
                <a:latin typeface="Calibri"/>
                <a:cs typeface="Arial"/>
              </a:rPr>
              <a:t> (U01)</a:t>
            </a:r>
          </a:p>
          <a:p>
            <a:pPr marL="0" marR="0" lvl="0" indent="0" algn="l" defTabSz="914400" rtl="0" eaLnBrk="1" fontAlgn="auto" latinLnBrk="0" hangingPunct="1">
              <a:lnSpc>
                <a:spcPct val="80000"/>
              </a:lnSpc>
              <a:spcBef>
                <a:spcPts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cs typeface="Arial"/>
              </a:rPr>
              <a:t>Clinical Validation of a Candidate Biomarker for Neurological Disease</a:t>
            </a:r>
          </a:p>
          <a:p>
            <a:pPr marL="285750" marR="0" lvl="0" indent="-285750" algn="l" defTabSz="914400" rtl="0" eaLnBrk="1" fontAlgn="auto" latinLnBrk="0" hangingPunct="1">
              <a:lnSpc>
                <a:spcPct val="8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cs typeface="Arial"/>
              </a:rPr>
              <a:t>To support rigorous clinical validation of candidate biomarkers using retrospective and/or prospective methods</a:t>
            </a:r>
            <a:endParaRPr kumimoji="0" lang="en-US" sz="1800" b="0" i="0" u="none" strike="noStrike" kern="1200" cap="none" spc="0" normalizeH="0" baseline="0" noProof="0">
              <a:ln>
                <a:noFill/>
              </a:ln>
              <a:solidFill>
                <a:prstClr val="black"/>
              </a:solidFill>
              <a:effectLst/>
              <a:uLnTx/>
              <a:uFillTx/>
              <a:latin typeface="Calibri"/>
              <a:cs typeface="Arial"/>
              <a:hlinkClick r:id="rId10"/>
            </a:endParaRPr>
          </a:p>
          <a:p>
            <a:pPr marL="285750" marR="0" lvl="0" indent="-285750" algn="l" defTabSz="914400" rtl="0" eaLnBrk="1" fontAlgn="auto" latinLnBrk="0" hangingPunct="1">
              <a:lnSpc>
                <a:spcPct val="8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cs typeface="Arial"/>
                <a:hlinkClick r:id="rId10"/>
              </a:rPr>
              <a:t>PAR-18-548</a:t>
            </a:r>
            <a:r>
              <a:rPr kumimoji="0" lang="en-US" sz="1800" b="0" i="0" u="none" strike="noStrike" kern="1200" cap="none" spc="0" normalizeH="0" baseline="0" noProof="0">
                <a:ln>
                  <a:noFill/>
                </a:ln>
                <a:solidFill>
                  <a:prstClr val="black"/>
                </a:solidFill>
                <a:effectLst/>
                <a:uLnTx/>
                <a:uFillTx/>
                <a:latin typeface="Calibri"/>
                <a:cs typeface="Arial"/>
              </a:rPr>
              <a:t> (U44) and </a:t>
            </a:r>
            <a:r>
              <a:rPr kumimoji="0" lang="en-US" sz="1800" b="0" i="0" u="none" strike="noStrike" kern="1200" cap="none" spc="0" normalizeH="0" baseline="0" noProof="0">
                <a:ln>
                  <a:noFill/>
                </a:ln>
                <a:solidFill>
                  <a:prstClr val="black"/>
                </a:solidFill>
                <a:effectLst/>
                <a:uLnTx/>
                <a:uFillTx/>
                <a:latin typeface="Calibri"/>
                <a:cs typeface="Arial"/>
                <a:hlinkClick r:id="rId11"/>
              </a:rPr>
              <a:t>PAR-18-664</a:t>
            </a:r>
            <a:r>
              <a:rPr kumimoji="0" lang="en-US" sz="1800" b="0" i="0" u="none" strike="noStrike" kern="1200" cap="none" spc="0" normalizeH="0" baseline="0" noProof="0">
                <a:ln>
                  <a:noFill/>
                </a:ln>
                <a:solidFill>
                  <a:prstClr val="black"/>
                </a:solidFill>
                <a:effectLst/>
                <a:uLnTx/>
                <a:uFillTx/>
                <a:latin typeface="Calibri"/>
                <a:cs typeface="Arial"/>
              </a:rPr>
              <a:t> (U01)</a:t>
            </a:r>
          </a:p>
        </p:txBody>
      </p:sp>
    </p:spTree>
    <p:custDataLst>
      <p:tags r:id="rId1"/>
    </p:custDataLst>
    <p:extLst>
      <p:ext uri="{BB962C8B-B14F-4D97-AF65-F5344CB8AC3E}">
        <p14:creationId xmlns:p14="http://schemas.microsoft.com/office/powerpoint/2010/main" val="2230615706"/>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4"/>
          <p:cNvSpPr>
            <a:spLocks noGrp="1"/>
          </p:cNvSpPr>
          <p:nvPr>
            <p:ph type="ctrTitle"/>
          </p:nvPr>
        </p:nvSpPr>
        <p:spPr>
          <a:xfrm>
            <a:off x="1143000" y="2752725"/>
            <a:ext cx="6858000" cy="1971675"/>
          </a:xfrm>
        </p:spPr>
        <p:txBody>
          <a:bodyPr/>
          <a:lstStyle/>
          <a:p>
            <a:r>
              <a:rPr lang="en-US" altLang="en-US" sz="4000" b="1">
                <a:latin typeface="Garamond" panose="02020404030301010803" pitchFamily="18" charset="0"/>
                <a:cs typeface="Arial" panose="020B0604020202020204" pitchFamily="34" charset="0"/>
              </a:rPr>
              <a:t>Good Luck!</a:t>
            </a:r>
            <a:br>
              <a:rPr lang="en-US" altLang="en-US" sz="4000" b="1">
                <a:latin typeface="Garamond" panose="02020404030301010803" pitchFamily="18" charset="0"/>
                <a:cs typeface="Arial" panose="020B0604020202020204" pitchFamily="34" charset="0"/>
              </a:rPr>
            </a:br>
            <a:br>
              <a:rPr lang="en-US" altLang="en-US" sz="4000" b="1">
                <a:latin typeface="Garamond" panose="02020404030301010803" pitchFamily="18" charset="0"/>
                <a:cs typeface="Arial" panose="020B0604020202020204" pitchFamily="34" charset="0"/>
              </a:rPr>
            </a:br>
            <a:r>
              <a:rPr lang="en-US" altLang="en-US" sz="4000" b="1">
                <a:latin typeface="Garamond" panose="02020404030301010803" pitchFamily="18" charset="0"/>
                <a:cs typeface="Arial" panose="020B0604020202020204" pitchFamily="34" charset="0"/>
              </a:rPr>
              <a:t>Questions?</a:t>
            </a: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Line 2"/>
          <p:cNvSpPr>
            <a:spLocks noChangeShapeType="1"/>
          </p:cNvSpPr>
          <p:nvPr/>
        </p:nvSpPr>
        <p:spPr bwMode="auto">
          <a:xfrm>
            <a:off x="3048000" y="16764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75" name="Line 3"/>
          <p:cNvSpPr>
            <a:spLocks noChangeShapeType="1"/>
          </p:cNvSpPr>
          <p:nvPr/>
        </p:nvSpPr>
        <p:spPr bwMode="auto">
          <a:xfrm>
            <a:off x="3048000" y="19812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76" name="Line 4"/>
          <p:cNvSpPr>
            <a:spLocks noChangeShapeType="1"/>
          </p:cNvSpPr>
          <p:nvPr/>
        </p:nvSpPr>
        <p:spPr bwMode="auto">
          <a:xfrm>
            <a:off x="3048000" y="22860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77" name="Line 5"/>
          <p:cNvSpPr>
            <a:spLocks noChangeShapeType="1"/>
          </p:cNvSpPr>
          <p:nvPr/>
        </p:nvSpPr>
        <p:spPr bwMode="auto">
          <a:xfrm>
            <a:off x="3048000" y="25908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0" name="Line 8"/>
          <p:cNvSpPr>
            <a:spLocks noChangeShapeType="1"/>
          </p:cNvSpPr>
          <p:nvPr/>
        </p:nvSpPr>
        <p:spPr bwMode="auto">
          <a:xfrm>
            <a:off x="3048000" y="28956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1" name="Line 9"/>
          <p:cNvSpPr>
            <a:spLocks noChangeShapeType="1"/>
          </p:cNvSpPr>
          <p:nvPr/>
        </p:nvSpPr>
        <p:spPr bwMode="auto">
          <a:xfrm>
            <a:off x="3048000" y="32004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2" name="Line 10"/>
          <p:cNvSpPr>
            <a:spLocks noChangeShapeType="1"/>
          </p:cNvSpPr>
          <p:nvPr/>
        </p:nvSpPr>
        <p:spPr bwMode="auto">
          <a:xfrm>
            <a:off x="3048000" y="38100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5" name="Line 13"/>
          <p:cNvSpPr>
            <a:spLocks noChangeShapeType="1"/>
          </p:cNvSpPr>
          <p:nvPr/>
        </p:nvSpPr>
        <p:spPr bwMode="auto">
          <a:xfrm>
            <a:off x="3048000" y="41148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6" name="Line 14"/>
          <p:cNvSpPr>
            <a:spLocks noChangeShapeType="1"/>
          </p:cNvSpPr>
          <p:nvPr/>
        </p:nvSpPr>
        <p:spPr bwMode="auto">
          <a:xfrm>
            <a:off x="3048000" y="44196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7" name="Line 15"/>
          <p:cNvSpPr>
            <a:spLocks noChangeShapeType="1"/>
          </p:cNvSpPr>
          <p:nvPr/>
        </p:nvSpPr>
        <p:spPr bwMode="auto">
          <a:xfrm>
            <a:off x="3048000" y="47244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8" name="Line 16"/>
          <p:cNvSpPr>
            <a:spLocks noChangeShapeType="1"/>
          </p:cNvSpPr>
          <p:nvPr/>
        </p:nvSpPr>
        <p:spPr bwMode="auto">
          <a:xfrm>
            <a:off x="3048000" y="50292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89" name="Line 17"/>
          <p:cNvSpPr>
            <a:spLocks noChangeShapeType="1"/>
          </p:cNvSpPr>
          <p:nvPr/>
        </p:nvSpPr>
        <p:spPr bwMode="auto">
          <a:xfrm>
            <a:off x="3048000" y="53340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90" name="Line 18"/>
          <p:cNvSpPr>
            <a:spLocks noChangeShapeType="1"/>
          </p:cNvSpPr>
          <p:nvPr/>
        </p:nvSpPr>
        <p:spPr bwMode="auto">
          <a:xfrm>
            <a:off x="3048000" y="35052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91" name="Line 19"/>
          <p:cNvSpPr>
            <a:spLocks noChangeShapeType="1"/>
          </p:cNvSpPr>
          <p:nvPr/>
        </p:nvSpPr>
        <p:spPr bwMode="auto">
          <a:xfrm>
            <a:off x="3048000" y="56388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92" name="Line 20"/>
          <p:cNvSpPr>
            <a:spLocks noChangeShapeType="1"/>
          </p:cNvSpPr>
          <p:nvPr/>
        </p:nvSpPr>
        <p:spPr bwMode="auto">
          <a:xfrm>
            <a:off x="3048000" y="59436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493" name="Line 21"/>
          <p:cNvSpPr>
            <a:spLocks noChangeShapeType="1"/>
          </p:cNvSpPr>
          <p:nvPr/>
        </p:nvSpPr>
        <p:spPr bwMode="auto">
          <a:xfrm>
            <a:off x="3048000" y="6248400"/>
            <a:ext cx="406400"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502" name="Line 30"/>
          <p:cNvSpPr>
            <a:spLocks noChangeShapeType="1"/>
          </p:cNvSpPr>
          <p:nvPr/>
        </p:nvSpPr>
        <p:spPr bwMode="auto">
          <a:xfrm flipH="1">
            <a:off x="1625600" y="2971800"/>
            <a:ext cx="1490663"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503" name="Line 31"/>
          <p:cNvSpPr>
            <a:spLocks noChangeShapeType="1"/>
          </p:cNvSpPr>
          <p:nvPr/>
        </p:nvSpPr>
        <p:spPr bwMode="auto">
          <a:xfrm flipH="1">
            <a:off x="1625600" y="4114800"/>
            <a:ext cx="1490663"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361518" name="Rectangle 46"/>
          <p:cNvSpPr>
            <a:spLocks noGrp="1" noChangeArrowheads="1"/>
          </p:cNvSpPr>
          <p:nvPr>
            <p:ph type="title"/>
          </p:nvPr>
        </p:nvSpPr>
        <p:spPr>
          <a:xfrm>
            <a:off x="514350" y="304800"/>
            <a:ext cx="8116888" cy="1143000"/>
          </a:xfrm>
        </p:spPr>
        <p:txBody>
          <a:bodyPr rtlCol="0">
            <a:normAutofit/>
          </a:bodyPr>
          <a:lstStyle/>
          <a:p>
            <a:pPr eaLnBrk="1" fontAlgn="auto" hangingPunct="1">
              <a:spcAft>
                <a:spcPts val="0"/>
              </a:spcAft>
              <a:defRPr/>
            </a:pPr>
            <a:r>
              <a:rPr lang="en-US" sz="3200" b="1" dirty="0">
                <a:effectLst>
                  <a:outerShdw blurRad="38100" dist="38100" dir="2700000" algn="tl">
                    <a:srgbClr val="000000">
                      <a:alpha val="43137"/>
                    </a:srgbClr>
                  </a:outerShdw>
                </a:effectLst>
                <a:latin typeface="Garamond" panose="02020404030301010803" pitchFamily="18" charset="0"/>
              </a:rPr>
              <a:t>Research Training and Career Development Timeframe</a:t>
            </a:r>
          </a:p>
        </p:txBody>
      </p:sp>
      <p:sp>
        <p:nvSpPr>
          <p:cNvPr id="361524" name="Line 52"/>
          <p:cNvSpPr>
            <a:spLocks noChangeShapeType="1"/>
          </p:cNvSpPr>
          <p:nvPr/>
        </p:nvSpPr>
        <p:spPr bwMode="auto">
          <a:xfrm flipH="1">
            <a:off x="1600200" y="2133600"/>
            <a:ext cx="1490663" cy="0"/>
          </a:xfrm>
          <a:prstGeom prst="line">
            <a:avLst/>
          </a:prstGeom>
          <a:noFill/>
          <a:ln w="57150">
            <a:solidFill>
              <a:schemeClr val="bg1"/>
            </a:solidFill>
            <a:round/>
            <a:headEnd/>
            <a:tailEnd/>
          </a:ln>
          <a:effectLst/>
        </p:spPr>
        <p:txBody>
          <a:bodyPr wrap="none" anchor="ctr"/>
          <a:lstStyle/>
          <a:p>
            <a:pPr eaLnBrk="1" fontAlgn="auto" hangingPunct="1">
              <a:spcBef>
                <a:spcPts val="0"/>
              </a:spcBef>
              <a:spcAft>
                <a:spcPts val="0"/>
              </a:spcAft>
              <a:defRPr/>
            </a:pPr>
            <a:endParaRPr lang="en-US" sz="1800" b="0" dirty="0">
              <a:solidFill>
                <a:srgbClr val="000000"/>
              </a:solidFill>
              <a:latin typeface="Arial"/>
              <a:cs typeface="+mn-cs"/>
            </a:endParaRPr>
          </a:p>
        </p:txBody>
      </p:sp>
      <p:sp>
        <p:nvSpPr>
          <p:cNvPr id="58" name="Line 2"/>
          <p:cNvSpPr>
            <a:spLocks noChangeShapeType="1"/>
          </p:cNvSpPr>
          <p:nvPr/>
        </p:nvSpPr>
        <p:spPr bwMode="auto">
          <a:xfrm>
            <a:off x="3048000" y="21113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59" name="Line 3"/>
          <p:cNvSpPr>
            <a:spLocks noChangeShapeType="1"/>
          </p:cNvSpPr>
          <p:nvPr/>
        </p:nvSpPr>
        <p:spPr bwMode="auto">
          <a:xfrm>
            <a:off x="3048000" y="24161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0" name="Line 4"/>
          <p:cNvSpPr>
            <a:spLocks noChangeShapeType="1"/>
          </p:cNvSpPr>
          <p:nvPr/>
        </p:nvSpPr>
        <p:spPr bwMode="auto">
          <a:xfrm>
            <a:off x="3048000" y="27209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1" name="Line 5"/>
          <p:cNvSpPr>
            <a:spLocks noChangeShapeType="1"/>
          </p:cNvSpPr>
          <p:nvPr/>
        </p:nvSpPr>
        <p:spPr bwMode="auto">
          <a:xfrm>
            <a:off x="3048000" y="30257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2" name="Line 6"/>
          <p:cNvSpPr>
            <a:spLocks noChangeShapeType="1"/>
          </p:cNvSpPr>
          <p:nvPr/>
        </p:nvSpPr>
        <p:spPr bwMode="auto">
          <a:xfrm flipH="1">
            <a:off x="4225925" y="31527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3" name="Text Box 7"/>
          <p:cNvSpPr txBox="1">
            <a:spLocks noChangeArrowheads="1"/>
          </p:cNvSpPr>
          <p:nvPr/>
        </p:nvSpPr>
        <p:spPr bwMode="auto">
          <a:xfrm>
            <a:off x="4324350" y="3094038"/>
            <a:ext cx="3470275" cy="396875"/>
          </a:xfrm>
          <a:prstGeom prst="rect">
            <a:avLst/>
          </a:prstGeom>
          <a:noFill/>
          <a:ln w="9525">
            <a:noFill/>
            <a:miter lim="800000"/>
            <a:headEnd/>
            <a:tailEnd/>
          </a:ln>
        </p:spPr>
        <p:txBody>
          <a:bodyPr wrap="none">
            <a:spAutoFit/>
          </a:bodyPr>
          <a:lstStyle/>
          <a:p>
            <a:pPr indent="111125" fontAlgn="auto">
              <a:lnSpc>
                <a:spcPct val="80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Predoctoral Individual NRSA (F31)</a:t>
            </a:r>
          </a:p>
          <a:p>
            <a:pPr indent="111125" fontAlgn="auto">
              <a:lnSpc>
                <a:spcPct val="80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Predoctoral Individual MD/PhD NRSA (F30)</a:t>
            </a:r>
          </a:p>
        </p:txBody>
      </p:sp>
      <p:sp>
        <p:nvSpPr>
          <p:cNvPr id="64" name="Line 8"/>
          <p:cNvSpPr>
            <a:spLocks noChangeShapeType="1"/>
          </p:cNvSpPr>
          <p:nvPr/>
        </p:nvSpPr>
        <p:spPr bwMode="auto">
          <a:xfrm>
            <a:off x="3048000" y="33305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5" name="Line 9"/>
          <p:cNvSpPr>
            <a:spLocks noChangeShapeType="1"/>
          </p:cNvSpPr>
          <p:nvPr/>
        </p:nvSpPr>
        <p:spPr bwMode="auto">
          <a:xfrm>
            <a:off x="3048000" y="36353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6" name="Line 10"/>
          <p:cNvSpPr>
            <a:spLocks noChangeShapeType="1"/>
          </p:cNvSpPr>
          <p:nvPr/>
        </p:nvSpPr>
        <p:spPr bwMode="auto">
          <a:xfrm>
            <a:off x="3048000" y="42449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7" name="Line 11"/>
          <p:cNvSpPr>
            <a:spLocks noChangeShapeType="1"/>
          </p:cNvSpPr>
          <p:nvPr/>
        </p:nvSpPr>
        <p:spPr bwMode="auto">
          <a:xfrm flipH="1">
            <a:off x="4225925" y="3562350"/>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68" name="Text Box 12"/>
          <p:cNvSpPr txBox="1">
            <a:spLocks noChangeArrowheads="1"/>
          </p:cNvSpPr>
          <p:nvPr/>
        </p:nvSpPr>
        <p:spPr bwMode="auto">
          <a:xfrm>
            <a:off x="4457700" y="3414713"/>
            <a:ext cx="3619500" cy="646112"/>
          </a:xfrm>
          <a:prstGeom prst="rect">
            <a:avLst/>
          </a:prstGeom>
          <a:noFill/>
          <a:ln w="9525">
            <a:noFill/>
            <a:miter lim="800000"/>
            <a:headEnd/>
            <a:tailEnd/>
          </a:ln>
        </p:spPr>
        <p:txBody>
          <a:bodyPr>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Postdoctoral Institutional Training (T32)</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Postdoctoral Individual NRSA (F32)</a:t>
            </a:r>
          </a:p>
          <a:p>
            <a:pPr fontAlgn="auto">
              <a:spcBef>
                <a:spcPts val="0"/>
              </a:spcBef>
              <a:spcAft>
                <a:spcPts val="0"/>
              </a:spcAft>
              <a:defRPr/>
            </a:pPr>
            <a:endParaRPr lang="en-US" sz="1200" dirty="0">
              <a:solidFill>
                <a:srgbClr val="003366"/>
              </a:solidFill>
              <a:effectLst>
                <a:outerShdw blurRad="38100" dist="38100" dir="2700000" algn="tl">
                  <a:srgbClr val="000000">
                    <a:alpha val="43137"/>
                  </a:srgbClr>
                </a:outerShdw>
              </a:effectLst>
              <a:latin typeface="Lucida Sans Unicode" pitchFamily="34" charset="0"/>
              <a:cs typeface="+mn-cs"/>
            </a:endParaRPr>
          </a:p>
        </p:txBody>
      </p:sp>
      <p:sp>
        <p:nvSpPr>
          <p:cNvPr id="69" name="Line 13"/>
          <p:cNvSpPr>
            <a:spLocks noChangeShapeType="1"/>
          </p:cNvSpPr>
          <p:nvPr/>
        </p:nvSpPr>
        <p:spPr bwMode="auto">
          <a:xfrm>
            <a:off x="3048000" y="45497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0" name="Line 14"/>
          <p:cNvSpPr>
            <a:spLocks noChangeShapeType="1"/>
          </p:cNvSpPr>
          <p:nvPr/>
        </p:nvSpPr>
        <p:spPr bwMode="auto">
          <a:xfrm>
            <a:off x="3048000" y="48545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1" name="Line 15"/>
          <p:cNvSpPr>
            <a:spLocks noChangeShapeType="1"/>
          </p:cNvSpPr>
          <p:nvPr/>
        </p:nvSpPr>
        <p:spPr bwMode="auto">
          <a:xfrm>
            <a:off x="3048000" y="51593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2" name="Line 16"/>
          <p:cNvSpPr>
            <a:spLocks noChangeShapeType="1"/>
          </p:cNvSpPr>
          <p:nvPr/>
        </p:nvSpPr>
        <p:spPr bwMode="auto">
          <a:xfrm>
            <a:off x="3048000" y="54641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3" name="Line 17"/>
          <p:cNvSpPr>
            <a:spLocks noChangeShapeType="1"/>
          </p:cNvSpPr>
          <p:nvPr/>
        </p:nvSpPr>
        <p:spPr bwMode="auto">
          <a:xfrm>
            <a:off x="3048000" y="57689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4" name="Line 18"/>
          <p:cNvSpPr>
            <a:spLocks noChangeShapeType="1"/>
          </p:cNvSpPr>
          <p:nvPr/>
        </p:nvSpPr>
        <p:spPr bwMode="auto">
          <a:xfrm>
            <a:off x="3048000" y="39401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5" name="Line 19"/>
          <p:cNvSpPr>
            <a:spLocks noChangeShapeType="1"/>
          </p:cNvSpPr>
          <p:nvPr/>
        </p:nvSpPr>
        <p:spPr bwMode="auto">
          <a:xfrm>
            <a:off x="3048000" y="60737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6" name="Line 20"/>
          <p:cNvSpPr>
            <a:spLocks noChangeShapeType="1"/>
          </p:cNvSpPr>
          <p:nvPr/>
        </p:nvSpPr>
        <p:spPr bwMode="auto">
          <a:xfrm>
            <a:off x="3048000" y="63785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7" name="Line 21"/>
          <p:cNvSpPr>
            <a:spLocks noChangeShapeType="1"/>
          </p:cNvSpPr>
          <p:nvPr/>
        </p:nvSpPr>
        <p:spPr bwMode="auto">
          <a:xfrm>
            <a:off x="3048000" y="6683375"/>
            <a:ext cx="406400"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78" name="Text Box 22"/>
          <p:cNvSpPr txBox="1">
            <a:spLocks noChangeArrowheads="1"/>
          </p:cNvSpPr>
          <p:nvPr/>
        </p:nvSpPr>
        <p:spPr bwMode="auto">
          <a:xfrm>
            <a:off x="533400" y="4830763"/>
            <a:ext cx="1676400" cy="27463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Small Grant (R03)</a:t>
            </a:r>
            <a:r>
              <a:rPr lang="en-US" sz="1200" dirty="0">
                <a:solidFill>
                  <a:srgbClr val="003366"/>
                </a:solidFill>
                <a:effectLst>
                  <a:outerShdw blurRad="38100" dist="38100" dir="2700000" algn="tl">
                    <a:srgbClr val="C0C0C0"/>
                  </a:outerShdw>
                </a:effectLst>
                <a:latin typeface="Lucida Sans Unicode" pitchFamily="34" charset="0"/>
                <a:cs typeface="+mn-cs"/>
              </a:rPr>
              <a:t> </a:t>
            </a:r>
            <a:endParaRPr lang="en-US" sz="1400" dirty="0">
              <a:solidFill>
                <a:srgbClr val="003366"/>
              </a:solidFill>
              <a:effectLst>
                <a:outerShdw blurRad="38100" dist="38100" dir="2700000" algn="tl">
                  <a:srgbClr val="C0C0C0"/>
                </a:outerShdw>
              </a:effectLst>
              <a:latin typeface="Lucida Sans Unicode" pitchFamily="34" charset="0"/>
              <a:cs typeface="+mn-cs"/>
            </a:endParaRPr>
          </a:p>
        </p:txBody>
      </p:sp>
      <p:sp>
        <p:nvSpPr>
          <p:cNvPr id="79" name="Text Box 23"/>
          <p:cNvSpPr txBox="1">
            <a:spLocks noChangeArrowheads="1"/>
          </p:cNvSpPr>
          <p:nvPr/>
        </p:nvSpPr>
        <p:spPr bwMode="auto">
          <a:xfrm>
            <a:off x="533400" y="5791200"/>
            <a:ext cx="1752600" cy="457200"/>
          </a:xfrm>
          <a:prstGeom prst="rect">
            <a:avLst/>
          </a:prstGeom>
          <a:noFill/>
          <a:ln w="9525">
            <a:noFill/>
            <a:miter lim="800000"/>
            <a:headEnd/>
            <a:tailEnd/>
          </a:ln>
        </p:spPr>
        <p:txBody>
          <a:bodyPr>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Research Project Grant (R01)</a:t>
            </a:r>
            <a:endParaRPr lang="en-US" sz="2400" dirty="0">
              <a:solidFill>
                <a:srgbClr val="003366"/>
              </a:solidFill>
              <a:effectLst>
                <a:outerShdw blurRad="38100" dist="38100" dir="2700000" algn="tl">
                  <a:srgbClr val="000000">
                    <a:alpha val="43137"/>
                  </a:srgbClr>
                </a:outerShdw>
              </a:effectLst>
              <a:latin typeface="Times New Roman" pitchFamily="18" charset="0"/>
              <a:cs typeface="+mn-cs"/>
            </a:endParaRPr>
          </a:p>
        </p:txBody>
      </p:sp>
      <p:sp>
        <p:nvSpPr>
          <p:cNvPr id="81" name="Text Box 25"/>
          <p:cNvSpPr txBox="1">
            <a:spLocks noChangeArrowheads="1"/>
          </p:cNvSpPr>
          <p:nvPr/>
        </p:nvSpPr>
        <p:spPr bwMode="auto">
          <a:xfrm>
            <a:off x="4419600" y="6454775"/>
            <a:ext cx="2505075" cy="30638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dirty="0">
                <a:solidFill>
                  <a:srgbClr val="003366"/>
                </a:solidFill>
                <a:effectLst>
                  <a:outerShdw blurRad="38100" dist="38100" dir="2700000" algn="tl">
                    <a:srgbClr val="C0C0C0"/>
                  </a:outerShdw>
                </a:effectLst>
                <a:latin typeface="Lucida Sans Unicode" pitchFamily="34" charset="0"/>
                <a:cs typeface="+mn-cs"/>
              </a:rPr>
              <a:t>  </a:t>
            </a: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Senior Scientist Award (K05</a:t>
            </a:r>
            <a:r>
              <a:rPr lang="en-US" sz="1400" dirty="0">
                <a:solidFill>
                  <a:srgbClr val="003366"/>
                </a:solidFill>
                <a:effectLst>
                  <a:outerShdw blurRad="38100" dist="38100" dir="2700000" algn="tl">
                    <a:srgbClr val="C0C0C0"/>
                  </a:outerShdw>
                </a:effectLst>
                <a:latin typeface="Lucida Sans Unicode" pitchFamily="34" charset="0"/>
                <a:cs typeface="+mn-cs"/>
              </a:rPr>
              <a:t>)  </a:t>
            </a:r>
          </a:p>
        </p:txBody>
      </p:sp>
      <p:sp>
        <p:nvSpPr>
          <p:cNvPr id="82" name="Line 26"/>
          <p:cNvSpPr>
            <a:spLocks noChangeShapeType="1"/>
          </p:cNvSpPr>
          <p:nvPr/>
        </p:nvSpPr>
        <p:spPr bwMode="auto">
          <a:xfrm flipH="1">
            <a:off x="4225925" y="59213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83" name="Text Box 27"/>
          <p:cNvSpPr txBox="1">
            <a:spLocks noChangeArrowheads="1"/>
          </p:cNvSpPr>
          <p:nvPr/>
        </p:nvSpPr>
        <p:spPr bwMode="auto">
          <a:xfrm>
            <a:off x="2584450" y="1557338"/>
            <a:ext cx="1608138" cy="369887"/>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800" dirty="0">
                <a:solidFill>
                  <a:srgbClr val="CC0000"/>
                </a:solidFill>
                <a:effectLst>
                  <a:outerShdw blurRad="38100" dist="38100" dir="2700000" algn="tl">
                    <a:srgbClr val="C0C0C0"/>
                  </a:outerShdw>
                </a:effectLst>
                <a:latin typeface="+mn-lt"/>
                <a:cs typeface="+mn-cs"/>
              </a:rPr>
              <a:t>Career Stage</a:t>
            </a:r>
          </a:p>
        </p:txBody>
      </p:sp>
      <p:sp>
        <p:nvSpPr>
          <p:cNvPr id="84" name="Text Box 28"/>
          <p:cNvSpPr txBox="1">
            <a:spLocks noChangeArrowheads="1"/>
          </p:cNvSpPr>
          <p:nvPr/>
        </p:nvSpPr>
        <p:spPr bwMode="auto">
          <a:xfrm>
            <a:off x="4351338" y="1547813"/>
            <a:ext cx="3711575" cy="36988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dirty="0">
                <a:solidFill>
                  <a:srgbClr val="CC0000"/>
                </a:solidFill>
                <a:effectLst>
                  <a:outerShdw blurRad="38100" dist="38100" dir="2700000" algn="tl">
                    <a:srgbClr val="C0C0C0"/>
                  </a:outerShdw>
                </a:effectLst>
                <a:latin typeface="+mn-lt"/>
                <a:cs typeface="+mn-cs"/>
              </a:rPr>
              <a:t>‘Formal’ Training/Career Awards</a:t>
            </a:r>
          </a:p>
        </p:txBody>
      </p:sp>
      <p:sp>
        <p:nvSpPr>
          <p:cNvPr id="85" name="Rectangle 29"/>
          <p:cNvSpPr>
            <a:spLocks noChangeArrowheads="1"/>
          </p:cNvSpPr>
          <p:nvPr/>
        </p:nvSpPr>
        <p:spPr bwMode="auto">
          <a:xfrm>
            <a:off x="2692400" y="2035175"/>
            <a:ext cx="1422400" cy="4724400"/>
          </a:xfrm>
          <a:prstGeom prst="rect">
            <a:avLst/>
          </a:prstGeom>
          <a:gradFill rotWithShape="0">
            <a:gsLst>
              <a:gs pos="0">
                <a:srgbClr val="FFF200"/>
              </a:gs>
              <a:gs pos="45000">
                <a:srgbClr val="FF7A00"/>
              </a:gs>
              <a:gs pos="70000">
                <a:srgbClr val="FF0300"/>
              </a:gs>
              <a:gs pos="100000">
                <a:srgbClr val="4D0808"/>
              </a:gs>
            </a:gsLst>
            <a:lin ang="5400000" scaled="1"/>
          </a:gradFill>
          <a:ln w="57150">
            <a:solidFill>
              <a:schemeClr val="bg1"/>
            </a:solidFill>
            <a:miter lim="800000"/>
            <a:headEnd/>
            <a:tailEnd/>
          </a:ln>
        </p:spPr>
        <p:txBody>
          <a:bodyPr wrap="none" anchor="ctr"/>
          <a:lstStyle/>
          <a:p>
            <a:pPr algn="ctr" fontAlgn="auto">
              <a:spcBef>
                <a:spcPts val="0"/>
              </a:spcBef>
              <a:spcAft>
                <a:spcPts val="0"/>
              </a:spcAft>
              <a:defRPr/>
            </a:pPr>
            <a:endParaRPr lang="en-US" sz="2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86" name="Line 30"/>
          <p:cNvSpPr>
            <a:spLocks noChangeShapeType="1"/>
          </p:cNvSpPr>
          <p:nvPr/>
        </p:nvSpPr>
        <p:spPr bwMode="auto">
          <a:xfrm flipH="1">
            <a:off x="2627313" y="3473450"/>
            <a:ext cx="1490662"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87" name="Line 31"/>
          <p:cNvSpPr>
            <a:spLocks noChangeShapeType="1"/>
          </p:cNvSpPr>
          <p:nvPr/>
        </p:nvSpPr>
        <p:spPr bwMode="auto">
          <a:xfrm flipH="1">
            <a:off x="2670175" y="4505325"/>
            <a:ext cx="1490663"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88" name="Text Box 32"/>
          <p:cNvSpPr txBox="1">
            <a:spLocks noChangeArrowheads="1"/>
          </p:cNvSpPr>
          <p:nvPr/>
        </p:nvSpPr>
        <p:spPr bwMode="auto">
          <a:xfrm>
            <a:off x="2797175" y="2600325"/>
            <a:ext cx="1241425" cy="73025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dirty="0">
                <a:solidFill>
                  <a:srgbClr val="000000"/>
                </a:solidFill>
                <a:effectLst>
                  <a:outerShdw blurRad="38100" dist="38100" dir="2700000" algn="tl">
                    <a:srgbClr val="000000">
                      <a:alpha val="43137"/>
                    </a:srgbClr>
                  </a:outerShdw>
                </a:effectLst>
                <a:latin typeface="Lucida Sans Unicode" pitchFamily="34" charset="0"/>
                <a:cs typeface="+mn-cs"/>
              </a:rPr>
              <a:t>GRADUATE/</a:t>
            </a:r>
          </a:p>
          <a:p>
            <a:pPr algn="ctr" fontAlgn="auto">
              <a:spcBef>
                <a:spcPts val="0"/>
              </a:spcBef>
              <a:spcAft>
                <a:spcPts val="0"/>
              </a:spcAft>
              <a:defRPr/>
            </a:pPr>
            <a:r>
              <a:rPr lang="en-US" sz="1400" dirty="0">
                <a:solidFill>
                  <a:srgbClr val="000000"/>
                </a:solidFill>
                <a:effectLst>
                  <a:outerShdw blurRad="38100" dist="38100" dir="2700000" algn="tl">
                    <a:srgbClr val="000000">
                      <a:alpha val="43137"/>
                    </a:srgbClr>
                  </a:outerShdw>
                </a:effectLst>
                <a:latin typeface="Lucida Sans Unicode" pitchFamily="34" charset="0"/>
                <a:cs typeface="+mn-cs"/>
              </a:rPr>
              <a:t>MEDICAL</a:t>
            </a:r>
          </a:p>
          <a:p>
            <a:pPr algn="ctr" fontAlgn="auto">
              <a:spcBef>
                <a:spcPts val="0"/>
              </a:spcBef>
              <a:spcAft>
                <a:spcPts val="0"/>
              </a:spcAft>
              <a:defRPr/>
            </a:pPr>
            <a:r>
              <a:rPr lang="en-US" sz="1400" dirty="0">
                <a:solidFill>
                  <a:srgbClr val="000000"/>
                </a:solidFill>
                <a:effectLst>
                  <a:outerShdw blurRad="38100" dist="38100" dir="2700000" algn="tl">
                    <a:srgbClr val="000000">
                      <a:alpha val="43137"/>
                    </a:srgbClr>
                  </a:outerShdw>
                </a:effectLst>
                <a:latin typeface="Lucida Sans Unicode" pitchFamily="34" charset="0"/>
                <a:cs typeface="+mn-cs"/>
              </a:rPr>
              <a:t>STUDENT</a:t>
            </a:r>
          </a:p>
        </p:txBody>
      </p:sp>
      <p:sp>
        <p:nvSpPr>
          <p:cNvPr id="89" name="Text Box 33"/>
          <p:cNvSpPr txBox="1">
            <a:spLocks noChangeArrowheads="1"/>
          </p:cNvSpPr>
          <p:nvPr/>
        </p:nvSpPr>
        <p:spPr bwMode="auto">
          <a:xfrm>
            <a:off x="2847975" y="3651250"/>
            <a:ext cx="1190625" cy="51752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dirty="0">
                <a:solidFill>
                  <a:srgbClr val="FFFFFF"/>
                </a:solidFill>
                <a:effectLst>
                  <a:outerShdw blurRad="38100" dist="38100" dir="2700000" algn="tl">
                    <a:srgbClr val="000000">
                      <a:alpha val="43137"/>
                    </a:srgbClr>
                  </a:outerShdw>
                </a:effectLst>
                <a:latin typeface="Lucida Sans Unicode" pitchFamily="34" charset="0"/>
                <a:cs typeface="+mn-cs"/>
              </a:rPr>
              <a:t>POST</a:t>
            </a:r>
          </a:p>
          <a:p>
            <a:pPr algn="ctr" fontAlgn="auto">
              <a:spcBef>
                <a:spcPts val="0"/>
              </a:spcBef>
              <a:spcAft>
                <a:spcPts val="0"/>
              </a:spcAft>
              <a:defRPr/>
            </a:pPr>
            <a:r>
              <a:rPr lang="en-US" sz="1400" dirty="0">
                <a:solidFill>
                  <a:srgbClr val="FFFFFF"/>
                </a:solidFill>
                <a:effectLst>
                  <a:outerShdw blurRad="38100" dist="38100" dir="2700000" algn="tl">
                    <a:srgbClr val="000000">
                      <a:alpha val="43137"/>
                    </a:srgbClr>
                  </a:outerShdw>
                </a:effectLst>
                <a:latin typeface="Lucida Sans Unicode" pitchFamily="34" charset="0"/>
                <a:cs typeface="+mn-cs"/>
              </a:rPr>
              <a:t>DOCTORAL</a:t>
            </a:r>
            <a:endParaRPr lang="en-US" sz="2400" dirty="0">
              <a:solidFill>
                <a:srgbClr val="FFFFFF"/>
              </a:solidFill>
              <a:effectLst>
                <a:outerShdw blurRad="38100" dist="38100" dir="2700000" algn="tl">
                  <a:srgbClr val="000000">
                    <a:alpha val="43137"/>
                  </a:srgbClr>
                </a:outerShdw>
              </a:effectLst>
              <a:latin typeface="Lucida Sans Unicode" pitchFamily="34" charset="0"/>
              <a:cs typeface="+mn-cs"/>
            </a:endParaRPr>
          </a:p>
        </p:txBody>
      </p:sp>
      <p:sp>
        <p:nvSpPr>
          <p:cNvPr id="90" name="Text Box 34"/>
          <p:cNvSpPr txBox="1">
            <a:spLocks noChangeArrowheads="1"/>
          </p:cNvSpPr>
          <p:nvPr/>
        </p:nvSpPr>
        <p:spPr bwMode="auto">
          <a:xfrm>
            <a:off x="3098800" y="4600575"/>
            <a:ext cx="787400" cy="3048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rgbClr val="FFFFFF"/>
                </a:solidFill>
                <a:effectLst>
                  <a:outerShdw blurRad="38100" dist="38100" dir="2700000" algn="tl">
                    <a:srgbClr val="000000">
                      <a:alpha val="43137"/>
                    </a:srgbClr>
                  </a:outerShdw>
                </a:effectLst>
                <a:latin typeface="Lucida Sans Unicode" pitchFamily="34" charset="0"/>
                <a:cs typeface="+mn-cs"/>
              </a:rPr>
              <a:t>EARLY</a:t>
            </a:r>
            <a:endParaRPr lang="en-US" sz="240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91" name="Text Box 35"/>
          <p:cNvSpPr txBox="1">
            <a:spLocks noChangeArrowheads="1"/>
          </p:cNvSpPr>
          <p:nvPr/>
        </p:nvSpPr>
        <p:spPr bwMode="auto">
          <a:xfrm>
            <a:off x="3021013" y="5464175"/>
            <a:ext cx="865187" cy="3048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rgbClr val="FFFFFF"/>
                </a:solidFill>
                <a:effectLst>
                  <a:outerShdw blurRad="38100" dist="38100" dir="2700000" algn="tl">
                    <a:srgbClr val="000000">
                      <a:alpha val="43137"/>
                    </a:srgbClr>
                  </a:outerShdw>
                </a:effectLst>
                <a:latin typeface="Lucida Sans Unicode" pitchFamily="34" charset="0"/>
                <a:cs typeface="+mn-cs"/>
              </a:rPr>
              <a:t>MIDDLE</a:t>
            </a:r>
            <a:endParaRPr lang="en-US" sz="240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92" name="Text Box 36"/>
          <p:cNvSpPr txBox="1">
            <a:spLocks noChangeArrowheads="1"/>
          </p:cNvSpPr>
          <p:nvPr/>
        </p:nvSpPr>
        <p:spPr bwMode="auto">
          <a:xfrm>
            <a:off x="2971800" y="6389688"/>
            <a:ext cx="866775" cy="3048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rgbClr val="FFFFFF"/>
                </a:solidFill>
                <a:effectLst>
                  <a:outerShdw blurRad="38100" dist="38100" dir="2700000" algn="tl">
                    <a:srgbClr val="000000">
                      <a:alpha val="43137"/>
                    </a:srgbClr>
                  </a:outerShdw>
                </a:effectLst>
                <a:latin typeface="Lucida Sans Unicode" pitchFamily="34" charset="0"/>
                <a:cs typeface="+mn-cs"/>
              </a:rPr>
              <a:t>SENIOR</a:t>
            </a:r>
          </a:p>
        </p:txBody>
      </p:sp>
      <p:sp>
        <p:nvSpPr>
          <p:cNvPr id="93" name="Text Box 37"/>
          <p:cNvSpPr txBox="1">
            <a:spLocks noChangeArrowheads="1"/>
          </p:cNvSpPr>
          <p:nvPr/>
        </p:nvSpPr>
        <p:spPr bwMode="auto">
          <a:xfrm rot="16200000">
            <a:off x="2398712" y="5462588"/>
            <a:ext cx="936625" cy="3048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dirty="0">
                <a:solidFill>
                  <a:srgbClr val="FF9900"/>
                </a:solidFill>
                <a:effectLst>
                  <a:outerShdw blurRad="38100" dist="38100" dir="2700000" algn="tl">
                    <a:srgbClr val="000000">
                      <a:alpha val="43137"/>
                    </a:srgbClr>
                  </a:outerShdw>
                </a:effectLst>
                <a:latin typeface="Lucida Sans Unicode" pitchFamily="34" charset="0"/>
                <a:cs typeface="+mn-cs"/>
              </a:rPr>
              <a:t>CAREER</a:t>
            </a:r>
            <a:endParaRPr lang="en-US" sz="2400" dirty="0">
              <a:solidFill>
                <a:srgbClr val="FF9900"/>
              </a:solidFill>
              <a:effectLst>
                <a:outerShdw blurRad="38100" dist="38100" dir="2700000" algn="tl">
                  <a:srgbClr val="000000">
                    <a:alpha val="43137"/>
                  </a:srgbClr>
                </a:outerShdw>
              </a:effectLst>
              <a:latin typeface="Lucida Sans Unicode" pitchFamily="34" charset="0"/>
              <a:cs typeface="+mn-cs"/>
            </a:endParaRPr>
          </a:p>
        </p:txBody>
      </p:sp>
      <p:sp>
        <p:nvSpPr>
          <p:cNvPr id="94" name="Text Box 38"/>
          <p:cNvSpPr txBox="1">
            <a:spLocks noChangeArrowheads="1"/>
          </p:cNvSpPr>
          <p:nvPr/>
        </p:nvSpPr>
        <p:spPr bwMode="auto">
          <a:xfrm>
            <a:off x="4495800" y="2657475"/>
            <a:ext cx="3600450" cy="27622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dirty="0">
                <a:solidFill>
                  <a:srgbClr val="003366"/>
                </a:solidFill>
                <a:effectLst>
                  <a:outerShdw blurRad="38100" dist="38100" dir="2700000" algn="tl">
                    <a:srgbClr val="C0C0C0"/>
                  </a:outerShdw>
                </a:effectLst>
                <a:latin typeface="Lucida Sans Unicode" pitchFamily="34" charset="0"/>
                <a:cs typeface="+mn-cs"/>
              </a:rPr>
              <a:t> </a:t>
            </a: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Predoctoral Institutional Training Grant (T32</a:t>
            </a:r>
            <a:r>
              <a:rPr lang="en-US" sz="1200" dirty="0">
                <a:solidFill>
                  <a:srgbClr val="003366"/>
                </a:solidFill>
                <a:effectLst>
                  <a:outerShdw blurRad="38100" dist="38100" dir="2700000" algn="tl">
                    <a:srgbClr val="C0C0C0"/>
                  </a:outerShdw>
                </a:effectLst>
                <a:latin typeface="Lucida Sans Unicode" pitchFamily="34" charset="0"/>
                <a:cs typeface="+mn-cs"/>
              </a:rPr>
              <a:t>)</a:t>
            </a:r>
          </a:p>
        </p:txBody>
      </p:sp>
      <p:sp>
        <p:nvSpPr>
          <p:cNvPr id="95" name="Line 39"/>
          <p:cNvSpPr>
            <a:spLocks noChangeShapeType="1"/>
          </p:cNvSpPr>
          <p:nvPr/>
        </p:nvSpPr>
        <p:spPr bwMode="auto">
          <a:xfrm flipH="1">
            <a:off x="4225925" y="27844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96" name="Line 40"/>
          <p:cNvSpPr>
            <a:spLocks noChangeShapeType="1"/>
          </p:cNvSpPr>
          <p:nvPr/>
        </p:nvSpPr>
        <p:spPr bwMode="auto">
          <a:xfrm flipH="1">
            <a:off x="4191000" y="43973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97" name="Text Box 41"/>
          <p:cNvSpPr txBox="1">
            <a:spLocks noChangeArrowheads="1"/>
          </p:cNvSpPr>
          <p:nvPr/>
        </p:nvSpPr>
        <p:spPr bwMode="auto">
          <a:xfrm>
            <a:off x="4408488" y="4168775"/>
            <a:ext cx="4202112" cy="1190625"/>
          </a:xfrm>
          <a:prstGeom prst="rect">
            <a:avLst/>
          </a:prstGeom>
          <a:noFill/>
          <a:ln w="9525">
            <a:noFill/>
            <a:miter lim="800000"/>
            <a:headEnd/>
            <a:tailEnd/>
          </a:ln>
        </p:spPr>
        <p:txBody>
          <a:bodyPr>
            <a:spAutoFit/>
          </a:bodyPr>
          <a:lstStyle/>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NIH Pathway to Independence (PI) Award (K99/R00)</a:t>
            </a:r>
          </a:p>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Mentored Research Scientist Development Award (K01) </a:t>
            </a:r>
          </a:p>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Mentored Clinical Scientist Development Award (K08)</a:t>
            </a:r>
          </a:p>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Mentored Patient-Oriented RCDA (K23)</a:t>
            </a:r>
          </a:p>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Mentored Quantitative RCDA (K25)</a:t>
            </a:r>
          </a:p>
          <a:p>
            <a:pPr fontAlgn="auto">
              <a:lnSpc>
                <a:spcPct val="85000"/>
              </a:lnSpc>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Institutional Mentored Clinical Scientist Award (K12)</a:t>
            </a:r>
          </a:p>
        </p:txBody>
      </p:sp>
      <p:sp>
        <p:nvSpPr>
          <p:cNvPr id="99" name="Text Box 43"/>
          <p:cNvSpPr txBox="1">
            <a:spLocks noChangeArrowheads="1"/>
          </p:cNvSpPr>
          <p:nvPr/>
        </p:nvSpPr>
        <p:spPr bwMode="auto">
          <a:xfrm>
            <a:off x="4491038" y="5692775"/>
            <a:ext cx="2794000" cy="4603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Midcareer Investigator Award in </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  Patient-Oriented Research (K24)  </a:t>
            </a:r>
            <a:endParaRPr lang="en-US" sz="1400" b="0" dirty="0">
              <a:solidFill>
                <a:srgbClr val="003366"/>
              </a:solidFill>
              <a:effectLst>
                <a:outerShdw blurRad="38100" dist="38100" dir="2700000" algn="tl">
                  <a:srgbClr val="000000">
                    <a:alpha val="43137"/>
                  </a:srgbClr>
                </a:outerShdw>
              </a:effectLst>
              <a:latin typeface="Lucida Sans Unicode" pitchFamily="34" charset="0"/>
              <a:cs typeface="+mn-cs"/>
            </a:endParaRPr>
          </a:p>
        </p:txBody>
      </p:sp>
      <p:sp>
        <p:nvSpPr>
          <p:cNvPr id="100" name="Line 44"/>
          <p:cNvSpPr>
            <a:spLocks noChangeShapeType="1"/>
          </p:cNvSpPr>
          <p:nvPr/>
        </p:nvSpPr>
        <p:spPr bwMode="auto">
          <a:xfrm flipH="1">
            <a:off x="4225925" y="66071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1" name="Text Box 45"/>
          <p:cNvSpPr txBox="1">
            <a:spLocks noChangeArrowheads="1"/>
          </p:cNvSpPr>
          <p:nvPr/>
        </p:nvSpPr>
        <p:spPr bwMode="auto">
          <a:xfrm>
            <a:off x="533400" y="5334000"/>
            <a:ext cx="1752600" cy="457200"/>
          </a:xfrm>
          <a:prstGeom prst="rect">
            <a:avLst/>
          </a:prstGeom>
          <a:noFill/>
          <a:ln w="9525">
            <a:noFill/>
            <a:miter lim="800000"/>
            <a:headEnd/>
            <a:tailEnd/>
          </a:ln>
        </p:spPr>
        <p:txBody>
          <a:bodyPr>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Exploratory/Develop-ment Grant (R21) </a:t>
            </a:r>
            <a:endParaRPr lang="en-US" sz="1400" dirty="0">
              <a:solidFill>
                <a:srgbClr val="003366"/>
              </a:solidFill>
              <a:effectLst>
                <a:outerShdw blurRad="38100" dist="38100" dir="2700000" algn="tl">
                  <a:srgbClr val="000000">
                    <a:alpha val="43137"/>
                  </a:srgbClr>
                </a:outerShdw>
              </a:effectLst>
              <a:latin typeface="Lucida Sans Unicode" pitchFamily="34" charset="0"/>
              <a:cs typeface="+mn-cs"/>
            </a:endParaRPr>
          </a:p>
        </p:txBody>
      </p:sp>
      <p:sp>
        <p:nvSpPr>
          <p:cNvPr id="102" name="Line 47"/>
          <p:cNvSpPr>
            <a:spLocks noChangeShapeType="1"/>
          </p:cNvSpPr>
          <p:nvPr/>
        </p:nvSpPr>
        <p:spPr bwMode="auto">
          <a:xfrm flipH="1">
            <a:off x="4191000" y="45497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3" name="Line 48"/>
          <p:cNvSpPr>
            <a:spLocks noChangeShapeType="1"/>
          </p:cNvSpPr>
          <p:nvPr/>
        </p:nvSpPr>
        <p:spPr bwMode="auto">
          <a:xfrm flipH="1">
            <a:off x="4191000" y="47021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4" name="Line 49"/>
          <p:cNvSpPr>
            <a:spLocks noChangeShapeType="1"/>
          </p:cNvSpPr>
          <p:nvPr/>
        </p:nvSpPr>
        <p:spPr bwMode="auto">
          <a:xfrm flipH="1">
            <a:off x="4191000" y="4876800"/>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5" name="AutoShape 50"/>
          <p:cNvSpPr>
            <a:spLocks/>
          </p:cNvSpPr>
          <p:nvPr/>
        </p:nvSpPr>
        <p:spPr bwMode="auto">
          <a:xfrm>
            <a:off x="2286000" y="4625975"/>
            <a:ext cx="228600" cy="2057400"/>
          </a:xfrm>
          <a:prstGeom prst="leftBrace">
            <a:avLst>
              <a:gd name="adj1" fmla="val 75000"/>
              <a:gd name="adj2" fmla="val 50000"/>
            </a:avLst>
          </a:prstGeom>
          <a:noFill/>
          <a:ln w="38100">
            <a:solidFill>
              <a:schemeClr val="tx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6" name="Line 51"/>
          <p:cNvSpPr>
            <a:spLocks noChangeShapeType="1"/>
          </p:cNvSpPr>
          <p:nvPr/>
        </p:nvSpPr>
        <p:spPr bwMode="auto">
          <a:xfrm flipH="1">
            <a:off x="4191000" y="42449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7" name="Line 52"/>
          <p:cNvSpPr>
            <a:spLocks noChangeShapeType="1"/>
          </p:cNvSpPr>
          <p:nvPr/>
        </p:nvSpPr>
        <p:spPr bwMode="auto">
          <a:xfrm flipH="1">
            <a:off x="2667000" y="2503488"/>
            <a:ext cx="1490663" cy="0"/>
          </a:xfrm>
          <a:prstGeom prst="line">
            <a:avLst/>
          </a:prstGeom>
          <a:noFill/>
          <a:ln w="57150">
            <a:solidFill>
              <a:schemeClr val="bg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08" name="Text Box 53"/>
          <p:cNvSpPr txBox="1">
            <a:spLocks noChangeArrowheads="1"/>
          </p:cNvSpPr>
          <p:nvPr/>
        </p:nvSpPr>
        <p:spPr bwMode="auto">
          <a:xfrm>
            <a:off x="2933700" y="2111375"/>
            <a:ext cx="855663" cy="30480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dirty="0">
                <a:solidFill>
                  <a:srgbClr val="000000"/>
                </a:solidFill>
                <a:effectLst>
                  <a:outerShdw blurRad="38100" dist="38100" dir="2700000" algn="tl">
                    <a:srgbClr val="000000">
                      <a:alpha val="43137"/>
                    </a:srgbClr>
                  </a:outerShdw>
                </a:effectLst>
                <a:latin typeface="Lucida Sans Unicode" pitchFamily="34" charset="0"/>
                <a:cs typeface="+mn-cs"/>
              </a:rPr>
              <a:t>Pre-Bac</a:t>
            </a:r>
          </a:p>
        </p:txBody>
      </p:sp>
      <p:sp>
        <p:nvSpPr>
          <p:cNvPr id="109" name="Text Box 54"/>
          <p:cNvSpPr txBox="1">
            <a:spLocks noChangeArrowheads="1"/>
          </p:cNvSpPr>
          <p:nvPr/>
        </p:nvSpPr>
        <p:spPr bwMode="auto">
          <a:xfrm>
            <a:off x="4495800" y="2057400"/>
            <a:ext cx="3327400" cy="27622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dirty="0">
                <a:solidFill>
                  <a:srgbClr val="003366"/>
                </a:solidFill>
                <a:effectLst>
                  <a:outerShdw blurRad="38100" dist="38100" dir="2700000" algn="tl">
                    <a:srgbClr val="C0C0C0"/>
                  </a:outerShdw>
                </a:effectLst>
                <a:latin typeface="Lucida Sans Unicode" pitchFamily="34" charset="0"/>
                <a:cs typeface="+mn-cs"/>
              </a:rPr>
              <a:t> </a:t>
            </a: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Pre-Bac Institutional Training Grant (T34)</a:t>
            </a:r>
          </a:p>
        </p:txBody>
      </p:sp>
      <p:sp>
        <p:nvSpPr>
          <p:cNvPr id="110" name="Line 55"/>
          <p:cNvSpPr>
            <a:spLocks noChangeShapeType="1"/>
          </p:cNvSpPr>
          <p:nvPr/>
        </p:nvSpPr>
        <p:spPr bwMode="auto">
          <a:xfrm flipH="1">
            <a:off x="4225925" y="2195513"/>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11" name="AutoShape 50"/>
          <p:cNvSpPr>
            <a:spLocks/>
          </p:cNvSpPr>
          <p:nvPr/>
        </p:nvSpPr>
        <p:spPr bwMode="auto">
          <a:xfrm>
            <a:off x="2057400" y="2111375"/>
            <a:ext cx="228600" cy="2819400"/>
          </a:xfrm>
          <a:prstGeom prst="leftBrace">
            <a:avLst>
              <a:gd name="adj1" fmla="val 75028"/>
              <a:gd name="adj2" fmla="val 50000"/>
            </a:avLst>
          </a:prstGeom>
          <a:noFill/>
          <a:ln w="38100">
            <a:solidFill>
              <a:schemeClr val="tx1"/>
            </a:solidFill>
            <a:round/>
            <a:headEnd/>
            <a:tailEn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12" name="TextBox 57"/>
          <p:cNvSpPr txBox="1">
            <a:spLocks noChangeArrowheads="1"/>
          </p:cNvSpPr>
          <p:nvPr/>
        </p:nvSpPr>
        <p:spPr bwMode="auto">
          <a:xfrm>
            <a:off x="509588" y="3201988"/>
            <a:ext cx="1628775" cy="10160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‘Informal’ Training </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and Career</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Development on </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RPGs and </a:t>
            </a:r>
          </a:p>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Supplements</a:t>
            </a:r>
          </a:p>
        </p:txBody>
      </p:sp>
      <p:sp>
        <p:nvSpPr>
          <p:cNvPr id="113" name="Line 55"/>
          <p:cNvSpPr>
            <a:spLocks noChangeShapeType="1"/>
          </p:cNvSpPr>
          <p:nvPr/>
        </p:nvSpPr>
        <p:spPr bwMode="auto">
          <a:xfrm flipH="1">
            <a:off x="4210050" y="33305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14" name="Line 55"/>
          <p:cNvSpPr>
            <a:spLocks noChangeShapeType="1"/>
          </p:cNvSpPr>
          <p:nvPr/>
        </p:nvSpPr>
        <p:spPr bwMode="auto">
          <a:xfrm flipH="1">
            <a:off x="4238625" y="37496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15" name="Text Box 27"/>
          <p:cNvSpPr txBox="1">
            <a:spLocks noChangeArrowheads="1"/>
          </p:cNvSpPr>
          <p:nvPr/>
        </p:nvSpPr>
        <p:spPr bwMode="auto">
          <a:xfrm>
            <a:off x="290513" y="1547813"/>
            <a:ext cx="2108200" cy="369887"/>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800" dirty="0">
                <a:solidFill>
                  <a:srgbClr val="CC0000"/>
                </a:solidFill>
                <a:effectLst>
                  <a:outerShdw blurRad="38100" dist="38100" dir="2700000" algn="tl">
                    <a:srgbClr val="C0C0C0"/>
                  </a:outerShdw>
                </a:effectLst>
                <a:latin typeface="+mn-lt"/>
                <a:cs typeface="+mn-cs"/>
              </a:rPr>
              <a:t>Research Awards</a:t>
            </a:r>
          </a:p>
        </p:txBody>
      </p:sp>
      <p:cxnSp>
        <p:nvCxnSpPr>
          <p:cNvPr id="116" name="Straight Connector 115"/>
          <p:cNvCxnSpPr/>
          <p:nvPr/>
        </p:nvCxnSpPr>
        <p:spPr>
          <a:xfrm>
            <a:off x="4238625" y="3978275"/>
            <a:ext cx="4419600" cy="0"/>
          </a:xfrm>
          <a:prstGeom prst="line">
            <a:avLst/>
          </a:prstGeom>
        </p:spPr>
        <p:style>
          <a:lnRef idx="3">
            <a:schemeClr val="dk1"/>
          </a:lnRef>
          <a:fillRef idx="0">
            <a:schemeClr val="dk1"/>
          </a:fillRef>
          <a:effectRef idx="2">
            <a:schemeClr val="dk1"/>
          </a:effectRef>
          <a:fontRef idx="minor">
            <a:schemeClr val="tx1"/>
          </a:fontRef>
        </p:style>
      </p:cxnSp>
      <p:sp>
        <p:nvSpPr>
          <p:cNvPr id="117" name="Line 49"/>
          <p:cNvSpPr>
            <a:spLocks noChangeShapeType="1"/>
          </p:cNvSpPr>
          <p:nvPr/>
        </p:nvSpPr>
        <p:spPr bwMode="auto">
          <a:xfrm flipH="1">
            <a:off x="4191000" y="4854575"/>
            <a:ext cx="269875" cy="0"/>
          </a:xfrm>
          <a:prstGeom prst="line">
            <a:avLst/>
          </a:prstGeom>
          <a:noFill/>
          <a:ln w="28575">
            <a:solidFill>
              <a:srgbClr val="009999"/>
            </a:solidFill>
            <a:round/>
            <a:headEnd/>
            <a:tailEnd type="triangle" w="med" len="med"/>
          </a:ln>
        </p:spPr>
        <p:txBody>
          <a:bodyPr wrap="none" anchor="ctr"/>
          <a:lstStyle/>
          <a:p>
            <a:pPr fontAlgn="auto">
              <a:spcBef>
                <a:spcPts val="0"/>
              </a:spcBef>
              <a:spcAft>
                <a:spcPts val="0"/>
              </a:spcAft>
              <a:defRPr/>
            </a:pPr>
            <a:endParaRPr lang="en-US" sz="1400" b="0" dirty="0">
              <a:solidFill>
                <a:srgbClr val="000000"/>
              </a:solidFill>
              <a:effectLst>
                <a:outerShdw blurRad="38100" dist="38100" dir="2700000" algn="tl">
                  <a:srgbClr val="000000">
                    <a:alpha val="43137"/>
                  </a:srgbClr>
                </a:outerShdw>
              </a:effectLst>
              <a:latin typeface="Lucida Sans Unicode" pitchFamily="34" charset="0"/>
              <a:cs typeface="+mn-cs"/>
            </a:endParaRPr>
          </a:p>
        </p:txBody>
      </p:sp>
      <p:sp>
        <p:nvSpPr>
          <p:cNvPr id="119" name="Text Box 22"/>
          <p:cNvSpPr txBox="1">
            <a:spLocks noChangeArrowheads="1"/>
          </p:cNvSpPr>
          <p:nvPr/>
        </p:nvSpPr>
        <p:spPr bwMode="auto">
          <a:xfrm>
            <a:off x="533400" y="5029200"/>
            <a:ext cx="1676400" cy="27463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200" dirty="0">
                <a:solidFill>
                  <a:srgbClr val="003366"/>
                </a:solidFill>
                <a:effectLst>
                  <a:outerShdw blurRad="38100" dist="38100" dir="2700000" algn="tl">
                    <a:srgbClr val="000000">
                      <a:alpha val="43137"/>
                    </a:srgbClr>
                  </a:outerShdw>
                </a:effectLst>
                <a:latin typeface="Lucida Sans Unicode" pitchFamily="34" charset="0"/>
                <a:cs typeface="+mn-cs"/>
              </a:rPr>
              <a:t>AREA Grant (R15)</a:t>
            </a:r>
            <a:r>
              <a:rPr lang="en-US" sz="1200" dirty="0">
                <a:solidFill>
                  <a:srgbClr val="003366"/>
                </a:solidFill>
                <a:effectLst>
                  <a:outerShdw blurRad="38100" dist="38100" dir="2700000" algn="tl">
                    <a:srgbClr val="C0C0C0"/>
                  </a:outerShdw>
                </a:effectLst>
                <a:latin typeface="Lucida Sans Unicode" pitchFamily="34" charset="0"/>
                <a:cs typeface="+mn-cs"/>
              </a:rPr>
              <a:t> </a:t>
            </a:r>
            <a:endParaRPr lang="en-US" sz="1400" dirty="0">
              <a:solidFill>
                <a:srgbClr val="003366"/>
              </a:solidFill>
              <a:effectLst>
                <a:outerShdw blurRad="38100" dist="38100" dir="2700000" algn="tl">
                  <a:srgbClr val="C0C0C0"/>
                </a:outerShdw>
              </a:effectLst>
              <a:latin typeface="Lucida Sans Unicode" pitchFamily="34" charset="0"/>
              <a:cs typeface="+mn-cs"/>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retrie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828800"/>
            <a:ext cx="4953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p:cNvSpPr>
            <a:spLocks noGrp="1" noChangeArrowheads="1"/>
          </p:cNvSpPr>
          <p:nvPr>
            <p:ph type="title" sz="quarter"/>
          </p:nvPr>
        </p:nvSpPr>
        <p:spPr>
          <a:xfrm>
            <a:off x="342900" y="685800"/>
            <a:ext cx="8458200" cy="1143000"/>
          </a:xfrm>
        </p:spPr>
        <p:txBody>
          <a:bodyPr/>
          <a:lstStyle/>
          <a:p>
            <a:pPr algn="ctr" eaLnBrk="1" hangingPunct="1"/>
            <a:r>
              <a:rPr lang="en-US" altLang="en-US" b="1">
                <a:latin typeface="Garamond" panose="02020404030301010803" pitchFamily="18" charset="0"/>
                <a:cs typeface="Arial" panose="020B0604020202020204" pitchFamily="34" charset="0"/>
              </a:rPr>
              <a:t>National Institutes of Health </a:t>
            </a:r>
          </a:p>
        </p:txBody>
      </p:sp>
      <p:sp>
        <p:nvSpPr>
          <p:cNvPr id="233476" name="Text Box 4"/>
          <p:cNvSpPr txBox="1">
            <a:spLocks noChangeArrowheads="1"/>
          </p:cNvSpPr>
          <p:nvPr/>
        </p:nvSpPr>
        <p:spPr bwMode="auto">
          <a:xfrm>
            <a:off x="304800" y="1905000"/>
            <a:ext cx="33528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Clr>
                <a:srgbClr val="6899AA"/>
              </a:buClr>
              <a:buFont typeface="Arial" charset="0"/>
              <a:buChar char="•"/>
              <a:defRPr sz="2800">
                <a:solidFill>
                  <a:schemeClr val="tx1"/>
                </a:solidFill>
                <a:latin typeface="Arial" charset="0"/>
              </a:defRPr>
            </a:lvl1pPr>
            <a:lvl2pPr marL="742950" indent="-285750">
              <a:lnSpc>
                <a:spcPct val="90000"/>
              </a:lnSpc>
              <a:spcBef>
                <a:spcPts val="500"/>
              </a:spcBef>
              <a:buClr>
                <a:srgbClr val="6899AA"/>
              </a:buClr>
              <a:buFont typeface="Arial" charset="0"/>
              <a:buChar char="•"/>
              <a:defRPr sz="2400">
                <a:solidFill>
                  <a:schemeClr val="tx1"/>
                </a:solidFill>
                <a:latin typeface="Arial" charset="0"/>
              </a:defRPr>
            </a:lvl2pPr>
            <a:lvl3pPr marL="1143000" indent="-228600">
              <a:lnSpc>
                <a:spcPct val="90000"/>
              </a:lnSpc>
              <a:spcBef>
                <a:spcPts val="500"/>
              </a:spcBef>
              <a:buClr>
                <a:srgbClr val="6899AA"/>
              </a:buClr>
              <a:buFont typeface="Arial" charset="0"/>
              <a:buChar char="•"/>
              <a:defRPr sz="2000">
                <a:solidFill>
                  <a:schemeClr val="tx1"/>
                </a:solidFill>
                <a:latin typeface="Arial" charset="0"/>
              </a:defRPr>
            </a:lvl3pPr>
            <a:lvl4pPr marL="1600200" indent="-228600">
              <a:lnSpc>
                <a:spcPct val="90000"/>
              </a:lnSpc>
              <a:spcBef>
                <a:spcPts val="500"/>
              </a:spcBef>
              <a:buClr>
                <a:srgbClr val="6899AA"/>
              </a:buClr>
              <a:buFont typeface="Arial" charset="0"/>
              <a:buChar char="•"/>
              <a:defRPr>
                <a:solidFill>
                  <a:schemeClr val="tx1"/>
                </a:solidFill>
                <a:latin typeface="Arial" charset="0"/>
              </a:defRPr>
            </a:lvl4pPr>
            <a:lvl5pPr marL="2057400" indent="-228600">
              <a:lnSpc>
                <a:spcPct val="90000"/>
              </a:lnSpc>
              <a:spcBef>
                <a:spcPts val="500"/>
              </a:spcBef>
              <a:buClr>
                <a:srgbClr val="6899AA"/>
              </a:buClr>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Clr>
                <a:srgbClr val="6899AA"/>
              </a:buClr>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Clr>
                <a:srgbClr val="6899AA"/>
              </a:buClr>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Clr>
                <a:srgbClr val="6899AA"/>
              </a:buClr>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Clr>
                <a:srgbClr val="6899AA"/>
              </a:buClr>
              <a:buFont typeface="Arial" charset="0"/>
              <a:buChar char="•"/>
              <a:defRPr>
                <a:solidFill>
                  <a:schemeClr val="tx1"/>
                </a:solidFill>
                <a:latin typeface="Arial" charset="0"/>
              </a:defRPr>
            </a:lvl9pPr>
          </a:lstStyle>
          <a:p>
            <a:pPr eaLnBrk="1" hangingPunct="1">
              <a:lnSpc>
                <a:spcPct val="100000"/>
              </a:lnSpc>
              <a:spcBef>
                <a:spcPct val="0"/>
              </a:spcBef>
              <a:buClrTx/>
              <a:buFontTx/>
              <a:buNone/>
              <a:defRPr/>
            </a:pPr>
            <a:r>
              <a:rPr lang="en-US" altLang="en-US" sz="2400" b="0" dirty="0">
                <a:solidFill>
                  <a:srgbClr val="000000"/>
                </a:solidFill>
                <a:latin typeface="+mn-lt"/>
                <a:cs typeface="Tahoma" pitchFamily="34" charset="0"/>
              </a:rPr>
              <a:t>One agency of 11 within U.S. Department of Health and Human Services (HHS)</a:t>
            </a:r>
          </a:p>
          <a:p>
            <a:pPr eaLnBrk="1" hangingPunct="1">
              <a:lnSpc>
                <a:spcPct val="100000"/>
              </a:lnSpc>
              <a:spcBef>
                <a:spcPct val="0"/>
              </a:spcBef>
              <a:buClrTx/>
              <a:buFontTx/>
              <a:buNone/>
              <a:defRPr/>
            </a:pPr>
            <a:endParaRPr lang="en-US" altLang="en-US" sz="2400" b="0" dirty="0">
              <a:solidFill>
                <a:srgbClr val="000000"/>
              </a:solidFill>
              <a:latin typeface="+mn-lt"/>
              <a:cs typeface="Tahoma" pitchFamily="34" charset="0"/>
            </a:endParaRPr>
          </a:p>
          <a:p>
            <a:pPr eaLnBrk="1" hangingPunct="1">
              <a:lnSpc>
                <a:spcPct val="100000"/>
              </a:lnSpc>
              <a:spcBef>
                <a:spcPct val="0"/>
              </a:spcBef>
              <a:buClrTx/>
              <a:buFontTx/>
              <a:buNone/>
              <a:defRPr/>
            </a:pPr>
            <a:r>
              <a:rPr lang="en-US" altLang="en-US" sz="2400" b="0" dirty="0">
                <a:solidFill>
                  <a:srgbClr val="000000"/>
                </a:solidFill>
                <a:latin typeface="+mn-lt"/>
                <a:cs typeface="Tahoma" pitchFamily="34" charset="0"/>
              </a:rPr>
              <a:t>Comprises 27 Institutes and Centers (ICs)</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8" name="Line 5"/>
          <p:cNvSpPr>
            <a:spLocks noChangeShapeType="1"/>
          </p:cNvSpPr>
          <p:nvPr/>
        </p:nvSpPr>
        <p:spPr bwMode="auto">
          <a:xfrm>
            <a:off x="4572000" y="1460500"/>
            <a:ext cx="0" cy="127000"/>
          </a:xfrm>
          <a:prstGeom prst="line">
            <a:avLst/>
          </a:prstGeom>
          <a:noFill/>
          <a:ln w="12700">
            <a:solidFill>
              <a:srgbClr val="345884"/>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1800" b="0">
              <a:solidFill>
                <a:prstClr val="black"/>
              </a:solidFill>
              <a:cs typeface="+mn-cs"/>
            </a:endParaRPr>
          </a:p>
        </p:txBody>
      </p:sp>
      <p:sp>
        <p:nvSpPr>
          <p:cNvPr id="13319" name="Line 6"/>
          <p:cNvSpPr>
            <a:spLocks noChangeShapeType="1"/>
          </p:cNvSpPr>
          <p:nvPr/>
        </p:nvSpPr>
        <p:spPr bwMode="auto">
          <a:xfrm>
            <a:off x="4572000" y="1587500"/>
            <a:ext cx="0" cy="4279900"/>
          </a:xfrm>
          <a:prstGeom prst="line">
            <a:avLst/>
          </a:prstGeom>
          <a:noFill/>
          <a:ln w="12700">
            <a:solidFill>
              <a:srgbClr val="345884"/>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1800" b="0">
              <a:solidFill>
                <a:prstClr val="black"/>
              </a:solidFill>
              <a:cs typeface="+mn-cs"/>
            </a:endParaRPr>
          </a:p>
        </p:txBody>
      </p:sp>
      <p:sp>
        <p:nvSpPr>
          <p:cNvPr id="13320" name="Freeform 7"/>
          <p:cNvSpPr>
            <a:spLocks/>
          </p:cNvSpPr>
          <p:nvPr/>
        </p:nvSpPr>
        <p:spPr bwMode="auto">
          <a:xfrm>
            <a:off x="2281238" y="1600200"/>
            <a:ext cx="1606550" cy="230188"/>
          </a:xfrm>
          <a:custGeom>
            <a:avLst/>
            <a:gdLst>
              <a:gd name="T0" fmla="*/ 0 w 1012"/>
              <a:gd name="T1" fmla="*/ 2147483647 h 145"/>
              <a:gd name="T2" fmla="*/ 0 w 1012"/>
              <a:gd name="T3" fmla="*/ 0 h 145"/>
              <a:gd name="T4" fmla="*/ 2147483647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srgbClr val="345884"/>
              </a:solidFill>
              <a:cs typeface="+mn-cs"/>
            </a:endParaRPr>
          </a:p>
        </p:txBody>
      </p:sp>
      <p:sp>
        <p:nvSpPr>
          <p:cNvPr id="130053" name="Rectangle 8"/>
          <p:cNvSpPr>
            <a:spLocks noChangeArrowheads="1"/>
          </p:cNvSpPr>
          <p:nvPr/>
        </p:nvSpPr>
        <p:spPr bwMode="auto">
          <a:xfrm>
            <a:off x="1651000" y="1841500"/>
            <a:ext cx="1258888"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345884"/>
              </a:solidFill>
              <a:latin typeface="Arial" panose="020B0604020202020204" pitchFamily="34" charset="0"/>
            </a:endParaRPr>
          </a:p>
        </p:txBody>
      </p:sp>
      <p:sp>
        <p:nvSpPr>
          <p:cNvPr id="13322" name="Freeform 9"/>
          <p:cNvSpPr>
            <a:spLocks/>
          </p:cNvSpPr>
          <p:nvPr/>
        </p:nvSpPr>
        <p:spPr bwMode="auto">
          <a:xfrm>
            <a:off x="4572000" y="16002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srgbClr val="345884"/>
              </a:solidFill>
              <a:cs typeface="+mn-cs"/>
            </a:endParaRPr>
          </a:p>
        </p:txBody>
      </p:sp>
      <p:sp>
        <p:nvSpPr>
          <p:cNvPr id="130055" name="Rectangle 10"/>
          <p:cNvSpPr>
            <a:spLocks noChangeArrowheads="1"/>
          </p:cNvSpPr>
          <p:nvPr/>
        </p:nvSpPr>
        <p:spPr bwMode="auto">
          <a:xfrm>
            <a:off x="4708525" y="18415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24" name="Freeform 11"/>
          <p:cNvSpPr>
            <a:spLocks/>
          </p:cNvSpPr>
          <p:nvPr/>
        </p:nvSpPr>
        <p:spPr bwMode="auto">
          <a:xfrm>
            <a:off x="5257800" y="16002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srgbClr val="345884"/>
              </a:solidFill>
              <a:cs typeface="+mn-cs"/>
            </a:endParaRPr>
          </a:p>
        </p:txBody>
      </p:sp>
      <p:sp>
        <p:nvSpPr>
          <p:cNvPr id="130057" name="Rectangle 12"/>
          <p:cNvSpPr>
            <a:spLocks noChangeArrowheads="1"/>
          </p:cNvSpPr>
          <p:nvPr/>
        </p:nvSpPr>
        <p:spPr bwMode="auto">
          <a:xfrm>
            <a:off x="6194425" y="18415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26" name="Freeform 13"/>
          <p:cNvSpPr>
            <a:spLocks/>
          </p:cNvSpPr>
          <p:nvPr/>
        </p:nvSpPr>
        <p:spPr bwMode="auto">
          <a:xfrm>
            <a:off x="3765550" y="2667000"/>
            <a:ext cx="808038" cy="230188"/>
          </a:xfrm>
          <a:custGeom>
            <a:avLst/>
            <a:gdLst>
              <a:gd name="T0" fmla="*/ 0 w 509"/>
              <a:gd name="T1" fmla="*/ 2147483647 h 145"/>
              <a:gd name="T2" fmla="*/ 0 w 509"/>
              <a:gd name="T3" fmla="*/ 0 h 145"/>
              <a:gd name="T4" fmla="*/ 2147483647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0059" name="Rectangle 14"/>
          <p:cNvSpPr>
            <a:spLocks noChangeArrowheads="1"/>
          </p:cNvSpPr>
          <p:nvPr/>
        </p:nvSpPr>
        <p:spPr bwMode="auto">
          <a:xfrm>
            <a:off x="3098800" y="2908300"/>
            <a:ext cx="1333500"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28" name="Freeform 15"/>
          <p:cNvSpPr>
            <a:spLocks/>
          </p:cNvSpPr>
          <p:nvPr/>
        </p:nvSpPr>
        <p:spPr bwMode="auto">
          <a:xfrm>
            <a:off x="2279650" y="2667000"/>
            <a:ext cx="1608138" cy="230188"/>
          </a:xfrm>
          <a:custGeom>
            <a:avLst/>
            <a:gdLst>
              <a:gd name="T0" fmla="*/ 0 w 1013"/>
              <a:gd name="T1" fmla="*/ 2147483647 h 145"/>
              <a:gd name="T2" fmla="*/ 0 w 1013"/>
              <a:gd name="T3" fmla="*/ 0 h 145"/>
              <a:gd name="T4" fmla="*/ 2147483647 w 1013"/>
              <a:gd name="T5" fmla="*/ 0 h 145"/>
              <a:gd name="T6" fmla="*/ 0 60000 65536"/>
              <a:gd name="T7" fmla="*/ 0 60000 65536"/>
              <a:gd name="T8" fmla="*/ 0 60000 65536"/>
              <a:gd name="T9" fmla="*/ 0 w 1013"/>
              <a:gd name="T10" fmla="*/ 0 h 145"/>
              <a:gd name="T11" fmla="*/ 1013 w 1013"/>
              <a:gd name="T12" fmla="*/ 145 h 145"/>
            </a:gdLst>
            <a:ahLst/>
            <a:cxnLst>
              <a:cxn ang="T6">
                <a:pos x="T0" y="T1"/>
              </a:cxn>
              <a:cxn ang="T7">
                <a:pos x="T2" y="T3"/>
              </a:cxn>
              <a:cxn ang="T8">
                <a:pos x="T4" y="T5"/>
              </a:cxn>
            </a:cxnLst>
            <a:rect l="T9" t="T10" r="T11" b="T12"/>
            <a:pathLst>
              <a:path w="1013" h="145">
                <a:moveTo>
                  <a:pt x="0" y="144"/>
                </a:moveTo>
                <a:lnTo>
                  <a:pt x="0" y="0"/>
                </a:lnTo>
                <a:lnTo>
                  <a:pt x="1012"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srgbClr val="345884"/>
              </a:solidFill>
              <a:cs typeface="+mn-cs"/>
            </a:endParaRPr>
          </a:p>
        </p:txBody>
      </p:sp>
      <p:sp>
        <p:nvSpPr>
          <p:cNvPr id="130061" name="Rectangle 16"/>
          <p:cNvSpPr>
            <a:spLocks noChangeArrowheads="1"/>
          </p:cNvSpPr>
          <p:nvPr/>
        </p:nvSpPr>
        <p:spPr bwMode="auto">
          <a:xfrm>
            <a:off x="1651000" y="2908300"/>
            <a:ext cx="1258888"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30" name="Freeform 17"/>
          <p:cNvSpPr>
            <a:spLocks/>
          </p:cNvSpPr>
          <p:nvPr/>
        </p:nvSpPr>
        <p:spPr bwMode="auto">
          <a:xfrm>
            <a:off x="4572000" y="26670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332" name="Freeform 19"/>
          <p:cNvSpPr>
            <a:spLocks/>
          </p:cNvSpPr>
          <p:nvPr/>
        </p:nvSpPr>
        <p:spPr bwMode="auto">
          <a:xfrm>
            <a:off x="5257800" y="26670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0064" name="Rectangle 20"/>
          <p:cNvSpPr>
            <a:spLocks noChangeArrowheads="1"/>
          </p:cNvSpPr>
          <p:nvPr/>
        </p:nvSpPr>
        <p:spPr bwMode="auto">
          <a:xfrm>
            <a:off x="6194425" y="29083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34" name="Freeform 21"/>
          <p:cNvSpPr>
            <a:spLocks/>
          </p:cNvSpPr>
          <p:nvPr/>
        </p:nvSpPr>
        <p:spPr bwMode="auto">
          <a:xfrm>
            <a:off x="795338" y="1600200"/>
            <a:ext cx="1606550" cy="230188"/>
          </a:xfrm>
          <a:custGeom>
            <a:avLst/>
            <a:gdLst>
              <a:gd name="T0" fmla="*/ 0 w 1012"/>
              <a:gd name="T1" fmla="*/ 2147483647 h 145"/>
              <a:gd name="T2" fmla="*/ 0 w 1012"/>
              <a:gd name="T3" fmla="*/ 0 h 145"/>
              <a:gd name="T4" fmla="*/ 2147483647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srgbClr val="345884"/>
              </a:solidFill>
              <a:cs typeface="+mn-cs"/>
            </a:endParaRPr>
          </a:p>
        </p:txBody>
      </p:sp>
      <p:sp>
        <p:nvSpPr>
          <p:cNvPr id="130066" name="Rectangle 22"/>
          <p:cNvSpPr>
            <a:spLocks noChangeArrowheads="1"/>
          </p:cNvSpPr>
          <p:nvPr/>
        </p:nvSpPr>
        <p:spPr bwMode="auto">
          <a:xfrm>
            <a:off x="165100" y="1841500"/>
            <a:ext cx="1258888"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36" name="Freeform 23"/>
          <p:cNvSpPr>
            <a:spLocks/>
          </p:cNvSpPr>
          <p:nvPr/>
        </p:nvSpPr>
        <p:spPr bwMode="auto">
          <a:xfrm>
            <a:off x="6705600" y="16002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srgbClr val="345884"/>
              </a:solidFill>
              <a:cs typeface="+mn-cs"/>
            </a:endParaRPr>
          </a:p>
        </p:txBody>
      </p:sp>
      <p:sp>
        <p:nvSpPr>
          <p:cNvPr id="130068" name="Rectangle 24"/>
          <p:cNvSpPr>
            <a:spLocks noChangeArrowheads="1"/>
          </p:cNvSpPr>
          <p:nvPr/>
        </p:nvSpPr>
        <p:spPr bwMode="auto">
          <a:xfrm>
            <a:off x="7642225" y="18415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38" name="Freeform 25"/>
          <p:cNvSpPr>
            <a:spLocks/>
          </p:cNvSpPr>
          <p:nvPr/>
        </p:nvSpPr>
        <p:spPr bwMode="auto">
          <a:xfrm>
            <a:off x="806450" y="26670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srgbClr val="345884"/>
              </a:solidFill>
              <a:cs typeface="+mn-cs"/>
            </a:endParaRPr>
          </a:p>
        </p:txBody>
      </p:sp>
      <p:sp>
        <p:nvSpPr>
          <p:cNvPr id="13340" name="Freeform 27"/>
          <p:cNvSpPr>
            <a:spLocks/>
          </p:cNvSpPr>
          <p:nvPr/>
        </p:nvSpPr>
        <p:spPr bwMode="auto">
          <a:xfrm>
            <a:off x="6781800" y="2667000"/>
            <a:ext cx="1514475" cy="230188"/>
          </a:xfrm>
          <a:custGeom>
            <a:avLst/>
            <a:gdLst>
              <a:gd name="T0" fmla="*/ 2147483647 w 954"/>
              <a:gd name="T1" fmla="*/ 2147483647 h 145"/>
              <a:gd name="T2" fmla="*/ 2147483647 w 954"/>
              <a:gd name="T3" fmla="*/ 0 h 145"/>
              <a:gd name="T4" fmla="*/ 0 w 954"/>
              <a:gd name="T5" fmla="*/ 0 h 145"/>
              <a:gd name="T6" fmla="*/ 0 60000 65536"/>
              <a:gd name="T7" fmla="*/ 0 60000 65536"/>
              <a:gd name="T8" fmla="*/ 0 60000 65536"/>
              <a:gd name="T9" fmla="*/ 0 w 954"/>
              <a:gd name="T10" fmla="*/ 0 h 145"/>
              <a:gd name="T11" fmla="*/ 954 w 954"/>
              <a:gd name="T12" fmla="*/ 145 h 145"/>
            </a:gdLst>
            <a:ahLst/>
            <a:cxnLst>
              <a:cxn ang="T6">
                <a:pos x="T0" y="T1"/>
              </a:cxn>
              <a:cxn ang="T7">
                <a:pos x="T2" y="T3"/>
              </a:cxn>
              <a:cxn ang="T8">
                <a:pos x="T4" y="T5"/>
              </a:cxn>
            </a:cxnLst>
            <a:rect l="T9" t="T10" r="T11" b="T12"/>
            <a:pathLst>
              <a:path w="954" h="145">
                <a:moveTo>
                  <a:pt x="953" y="144"/>
                </a:moveTo>
                <a:lnTo>
                  <a:pt x="953"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0071" name="Rectangle 28"/>
          <p:cNvSpPr>
            <a:spLocks noChangeArrowheads="1"/>
          </p:cNvSpPr>
          <p:nvPr/>
        </p:nvSpPr>
        <p:spPr bwMode="auto">
          <a:xfrm>
            <a:off x="7686675" y="2908300"/>
            <a:ext cx="1216025"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42" name="Freeform 29"/>
          <p:cNvSpPr>
            <a:spLocks/>
          </p:cNvSpPr>
          <p:nvPr/>
        </p:nvSpPr>
        <p:spPr bwMode="auto">
          <a:xfrm>
            <a:off x="3786188" y="3733800"/>
            <a:ext cx="787400" cy="230188"/>
          </a:xfrm>
          <a:custGeom>
            <a:avLst/>
            <a:gdLst>
              <a:gd name="T0" fmla="*/ 0 w 496"/>
              <a:gd name="T1" fmla="*/ 2147483647 h 145"/>
              <a:gd name="T2" fmla="*/ 0 w 496"/>
              <a:gd name="T3" fmla="*/ 0 h 145"/>
              <a:gd name="T4" fmla="*/ 2147483647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0073" name="Rectangle 30"/>
          <p:cNvSpPr>
            <a:spLocks noChangeArrowheads="1"/>
          </p:cNvSpPr>
          <p:nvPr/>
        </p:nvSpPr>
        <p:spPr bwMode="auto">
          <a:xfrm>
            <a:off x="3136900" y="39751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44" name="Freeform 31"/>
          <p:cNvSpPr>
            <a:spLocks/>
          </p:cNvSpPr>
          <p:nvPr/>
        </p:nvSpPr>
        <p:spPr bwMode="auto">
          <a:xfrm>
            <a:off x="2254250" y="37338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0075" name="Rectangle 32"/>
          <p:cNvSpPr>
            <a:spLocks noChangeArrowheads="1"/>
          </p:cNvSpPr>
          <p:nvPr/>
        </p:nvSpPr>
        <p:spPr bwMode="auto">
          <a:xfrm>
            <a:off x="1612900" y="3975100"/>
            <a:ext cx="1279525"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46" name="Freeform 33"/>
          <p:cNvSpPr>
            <a:spLocks/>
          </p:cNvSpPr>
          <p:nvPr/>
        </p:nvSpPr>
        <p:spPr bwMode="auto">
          <a:xfrm>
            <a:off x="4572000" y="37338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0077" name="Rectangle 34"/>
          <p:cNvSpPr>
            <a:spLocks noChangeArrowheads="1"/>
          </p:cNvSpPr>
          <p:nvPr/>
        </p:nvSpPr>
        <p:spPr bwMode="auto">
          <a:xfrm>
            <a:off x="4708525" y="3975100"/>
            <a:ext cx="1298575"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48" name="Freeform 35"/>
          <p:cNvSpPr>
            <a:spLocks/>
          </p:cNvSpPr>
          <p:nvPr/>
        </p:nvSpPr>
        <p:spPr bwMode="auto">
          <a:xfrm>
            <a:off x="5257800" y="37338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0079" name="Rectangle 36"/>
          <p:cNvSpPr>
            <a:spLocks noChangeArrowheads="1"/>
          </p:cNvSpPr>
          <p:nvPr/>
        </p:nvSpPr>
        <p:spPr bwMode="auto">
          <a:xfrm>
            <a:off x="6194425" y="39751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50" name="Freeform 37"/>
          <p:cNvSpPr>
            <a:spLocks/>
          </p:cNvSpPr>
          <p:nvPr/>
        </p:nvSpPr>
        <p:spPr bwMode="auto">
          <a:xfrm>
            <a:off x="806450" y="37338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352" name="Freeform 39"/>
          <p:cNvSpPr>
            <a:spLocks/>
          </p:cNvSpPr>
          <p:nvPr/>
        </p:nvSpPr>
        <p:spPr bwMode="auto">
          <a:xfrm>
            <a:off x="6705600" y="37338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0082" name="Rectangle 40"/>
          <p:cNvSpPr>
            <a:spLocks noChangeArrowheads="1"/>
          </p:cNvSpPr>
          <p:nvPr/>
        </p:nvSpPr>
        <p:spPr bwMode="auto">
          <a:xfrm>
            <a:off x="7642225" y="3975100"/>
            <a:ext cx="1260475"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54" name="Freeform 41"/>
          <p:cNvSpPr>
            <a:spLocks/>
          </p:cNvSpPr>
          <p:nvPr/>
        </p:nvSpPr>
        <p:spPr bwMode="auto">
          <a:xfrm>
            <a:off x="5334000" y="48006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0084" name="Rectangle 43"/>
          <p:cNvSpPr>
            <a:spLocks noChangeArrowheads="1"/>
          </p:cNvSpPr>
          <p:nvPr/>
        </p:nvSpPr>
        <p:spPr bwMode="auto">
          <a:xfrm>
            <a:off x="3962400" y="6019800"/>
            <a:ext cx="12985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345884"/>
              </a:solidFill>
              <a:latin typeface="Arial" panose="020B0604020202020204" pitchFamily="34" charset="0"/>
            </a:endParaRPr>
          </a:p>
        </p:txBody>
      </p:sp>
      <p:sp>
        <p:nvSpPr>
          <p:cNvPr id="13358" name="Freeform 45"/>
          <p:cNvSpPr>
            <a:spLocks/>
          </p:cNvSpPr>
          <p:nvPr/>
        </p:nvSpPr>
        <p:spPr bwMode="auto">
          <a:xfrm>
            <a:off x="2252663" y="4800600"/>
            <a:ext cx="1635125" cy="230188"/>
          </a:xfrm>
          <a:custGeom>
            <a:avLst/>
            <a:gdLst>
              <a:gd name="T0" fmla="*/ 0 w 1030"/>
              <a:gd name="T1" fmla="*/ 2147483647 h 145"/>
              <a:gd name="T2" fmla="*/ 0 w 1030"/>
              <a:gd name="T3" fmla="*/ 0 h 145"/>
              <a:gd name="T4" fmla="*/ 2147483647 w 1030"/>
              <a:gd name="T5" fmla="*/ 0 h 145"/>
              <a:gd name="T6" fmla="*/ 0 60000 65536"/>
              <a:gd name="T7" fmla="*/ 0 60000 65536"/>
              <a:gd name="T8" fmla="*/ 0 60000 65536"/>
              <a:gd name="T9" fmla="*/ 0 w 1030"/>
              <a:gd name="T10" fmla="*/ 0 h 145"/>
              <a:gd name="T11" fmla="*/ 1030 w 1030"/>
              <a:gd name="T12" fmla="*/ 145 h 145"/>
            </a:gdLst>
            <a:ahLst/>
            <a:cxnLst>
              <a:cxn ang="T6">
                <a:pos x="T0" y="T1"/>
              </a:cxn>
              <a:cxn ang="T7">
                <a:pos x="T2" y="T3"/>
              </a:cxn>
              <a:cxn ang="T8">
                <a:pos x="T4" y="T5"/>
              </a:cxn>
            </a:cxnLst>
            <a:rect l="T9" t="T10" r="T11" b="T12"/>
            <a:pathLst>
              <a:path w="1030" h="145">
                <a:moveTo>
                  <a:pt x="0" y="144"/>
                </a:moveTo>
                <a:lnTo>
                  <a:pt x="0" y="0"/>
                </a:lnTo>
                <a:lnTo>
                  <a:pt x="1029"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360" name="Freeform 47"/>
          <p:cNvSpPr>
            <a:spLocks/>
          </p:cNvSpPr>
          <p:nvPr/>
        </p:nvSpPr>
        <p:spPr bwMode="auto">
          <a:xfrm>
            <a:off x="3765550" y="1600200"/>
            <a:ext cx="808038" cy="230188"/>
          </a:xfrm>
          <a:custGeom>
            <a:avLst/>
            <a:gdLst>
              <a:gd name="T0" fmla="*/ 0 w 509"/>
              <a:gd name="T1" fmla="*/ 2147483647 h 145"/>
              <a:gd name="T2" fmla="*/ 0 w 509"/>
              <a:gd name="T3" fmla="*/ 0 h 145"/>
              <a:gd name="T4" fmla="*/ 2147483647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srgbClr val="345884"/>
              </a:solidFill>
              <a:cs typeface="+mn-cs"/>
            </a:endParaRPr>
          </a:p>
        </p:txBody>
      </p:sp>
      <p:sp>
        <p:nvSpPr>
          <p:cNvPr id="130087" name="Rectangle 48"/>
          <p:cNvSpPr>
            <a:spLocks noChangeArrowheads="1"/>
          </p:cNvSpPr>
          <p:nvPr/>
        </p:nvSpPr>
        <p:spPr bwMode="auto">
          <a:xfrm>
            <a:off x="3098800" y="1841500"/>
            <a:ext cx="1333500" cy="660400"/>
          </a:xfrm>
          <a:prstGeom prst="rect">
            <a:avLst/>
          </a:prstGeom>
          <a:solidFill>
            <a:srgbClr val="FFCCFF"/>
          </a:solidFill>
          <a:ln w="25400">
            <a:solidFill>
              <a:schemeClr val="bg2"/>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000">
              <a:solidFill>
                <a:srgbClr val="000000"/>
              </a:solidFill>
              <a:latin typeface="Arial" panose="020B0604020202020204" pitchFamily="34" charset="0"/>
            </a:endParaRPr>
          </a:p>
        </p:txBody>
      </p:sp>
      <p:sp>
        <p:nvSpPr>
          <p:cNvPr id="13362" name="Freeform 49"/>
          <p:cNvSpPr>
            <a:spLocks/>
          </p:cNvSpPr>
          <p:nvPr/>
        </p:nvSpPr>
        <p:spPr bwMode="auto">
          <a:xfrm>
            <a:off x="3786188" y="4800600"/>
            <a:ext cx="787400" cy="230188"/>
          </a:xfrm>
          <a:custGeom>
            <a:avLst/>
            <a:gdLst>
              <a:gd name="T0" fmla="*/ 0 w 496"/>
              <a:gd name="T1" fmla="*/ 2147483647 h 145"/>
              <a:gd name="T2" fmla="*/ 0 w 496"/>
              <a:gd name="T3" fmla="*/ 0 h 145"/>
              <a:gd name="T4" fmla="*/ 2147483647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364" name="Freeform 51"/>
          <p:cNvSpPr>
            <a:spLocks/>
          </p:cNvSpPr>
          <p:nvPr/>
        </p:nvSpPr>
        <p:spPr bwMode="auto">
          <a:xfrm>
            <a:off x="4572000" y="48006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sp>
        <p:nvSpPr>
          <p:cNvPr id="13367" name="Line 54"/>
          <p:cNvSpPr>
            <a:spLocks noChangeShapeType="1"/>
          </p:cNvSpPr>
          <p:nvPr/>
        </p:nvSpPr>
        <p:spPr bwMode="auto">
          <a:xfrm>
            <a:off x="2971800" y="5867400"/>
            <a:ext cx="3352800" cy="0"/>
          </a:xfrm>
          <a:prstGeom prst="line">
            <a:avLst/>
          </a:prstGeom>
          <a:noFill/>
          <a:ln w="12700">
            <a:solidFill>
              <a:srgbClr val="345884"/>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1800" b="0">
              <a:solidFill>
                <a:prstClr val="black"/>
              </a:solidFill>
              <a:cs typeface="+mn-cs"/>
            </a:endParaRPr>
          </a:p>
        </p:txBody>
      </p:sp>
      <p:sp>
        <p:nvSpPr>
          <p:cNvPr id="13368" name="Line 55"/>
          <p:cNvSpPr>
            <a:spLocks noChangeShapeType="1"/>
          </p:cNvSpPr>
          <p:nvPr/>
        </p:nvSpPr>
        <p:spPr bwMode="auto">
          <a:xfrm>
            <a:off x="4572000" y="5867400"/>
            <a:ext cx="0" cy="152400"/>
          </a:xfrm>
          <a:prstGeom prst="line">
            <a:avLst/>
          </a:prstGeom>
          <a:noFill/>
          <a:ln w="12700">
            <a:solidFill>
              <a:srgbClr val="345884"/>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1800" b="0">
              <a:solidFill>
                <a:prstClr val="black"/>
              </a:solidFill>
              <a:cs typeface="+mn-cs"/>
            </a:endParaRPr>
          </a:p>
        </p:txBody>
      </p:sp>
      <p:sp>
        <p:nvSpPr>
          <p:cNvPr id="13369" name="Line 56"/>
          <p:cNvSpPr>
            <a:spLocks noChangeShapeType="1"/>
          </p:cNvSpPr>
          <p:nvPr/>
        </p:nvSpPr>
        <p:spPr bwMode="auto">
          <a:xfrm>
            <a:off x="2971800" y="5867400"/>
            <a:ext cx="0" cy="152400"/>
          </a:xfrm>
          <a:prstGeom prst="line">
            <a:avLst/>
          </a:prstGeom>
          <a:noFill/>
          <a:ln w="12700">
            <a:solidFill>
              <a:srgbClr val="345884"/>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1800" b="0">
              <a:solidFill>
                <a:prstClr val="black"/>
              </a:solidFill>
              <a:cs typeface="+mn-cs"/>
            </a:endParaRPr>
          </a:p>
        </p:txBody>
      </p:sp>
      <p:sp>
        <p:nvSpPr>
          <p:cNvPr id="13370" name="Line 57"/>
          <p:cNvSpPr>
            <a:spLocks noChangeShapeType="1"/>
          </p:cNvSpPr>
          <p:nvPr/>
        </p:nvSpPr>
        <p:spPr bwMode="auto">
          <a:xfrm>
            <a:off x="6324600" y="5867400"/>
            <a:ext cx="0" cy="152400"/>
          </a:xfrm>
          <a:prstGeom prst="line">
            <a:avLst/>
          </a:prstGeom>
          <a:noFill/>
          <a:ln w="12700">
            <a:solidFill>
              <a:srgbClr val="345884"/>
            </a:solidFill>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en-US" sz="1800" b="0">
              <a:solidFill>
                <a:prstClr val="black"/>
              </a:solidFill>
              <a:cs typeface="+mn-cs"/>
            </a:endParaRPr>
          </a:p>
        </p:txBody>
      </p:sp>
      <p:sp>
        <p:nvSpPr>
          <p:cNvPr id="13373" name="Freeform 60"/>
          <p:cNvSpPr>
            <a:spLocks/>
          </p:cNvSpPr>
          <p:nvPr/>
        </p:nvSpPr>
        <p:spPr bwMode="auto">
          <a:xfrm>
            <a:off x="6858000" y="48006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chemeClr val="bg1"/>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srgbClr val="345884"/>
              </a:solidFill>
              <a:cs typeface="+mn-cs"/>
            </a:endParaRPr>
          </a:p>
        </p:txBody>
      </p:sp>
      <p:sp>
        <p:nvSpPr>
          <p:cNvPr id="13374" name="Freeform 61"/>
          <p:cNvSpPr>
            <a:spLocks/>
          </p:cNvSpPr>
          <p:nvPr/>
        </p:nvSpPr>
        <p:spPr bwMode="auto">
          <a:xfrm>
            <a:off x="609600" y="48006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pic>
        <p:nvPicPr>
          <p:cNvPr id="130096" name="Picture 62" descr="ncc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181600"/>
            <a:ext cx="800100" cy="4000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097" name="Picture 63" descr="nc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05000"/>
            <a:ext cx="838200" cy="5238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098" name="Picture 64" descr="ne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971800"/>
            <a:ext cx="503238" cy="44608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099" name="Picture 65" descr="newni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038600"/>
            <a:ext cx="503238" cy="5635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00" name="Picture 66" descr="nhg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038600"/>
            <a:ext cx="514350" cy="5143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01" name="Picture 67" descr="nhlb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038600"/>
            <a:ext cx="514350"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02" name="Picture 68" descr="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905000"/>
            <a:ext cx="685800" cy="4794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03" name="Picture 69" descr="niaa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2057400"/>
            <a:ext cx="868363" cy="2508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04" name="Picture 70" descr="niai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1905000"/>
            <a:ext cx="514350" cy="5143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05" name="Picture 71" descr="nibi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8600" y="5200650"/>
            <a:ext cx="857250" cy="2857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06" name="Picture 72" descr="nich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1000" y="1905000"/>
            <a:ext cx="411163" cy="5143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07" name="Picture 73" descr="nid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2971800"/>
            <a:ext cx="685800" cy="44608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08" name="Picture 74" descr="nidc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81200" y="2971800"/>
            <a:ext cx="514350" cy="5143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09" name="Picture 75" descr="nidd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3048000"/>
            <a:ext cx="514350"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10" name="Picture 76" descr="nieh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77000" y="2895600"/>
            <a:ext cx="571500" cy="6064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11" name="Picture 77" descr="nigms-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3400" y="4038600"/>
            <a:ext cx="571500" cy="5715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12" name="Picture 78" descr="nimh"/>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05400" y="4038600"/>
            <a:ext cx="571500" cy="4349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13" name="Picture 79" descr="nin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48600" y="4038600"/>
            <a:ext cx="720725" cy="50323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14" name="Picture 80" descr="nlm"/>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5105400"/>
            <a:ext cx="571500" cy="5715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15" name="Picture 81" descr="ncr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05400" y="5105400"/>
            <a:ext cx="514350"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16" name="Picture 82" descr="nidcd"/>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7200" y="3048000"/>
            <a:ext cx="571500" cy="35401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17" name="Picture 83" descr="niam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05400" y="1905000"/>
            <a:ext cx="536575" cy="49212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18" name="Picture 84" descr="cit"/>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43400" y="6172200"/>
            <a:ext cx="457200" cy="4222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19" name="Picture 85" descr="cs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91200" y="6172200"/>
            <a:ext cx="914400" cy="3349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20" name="Picture 86" descr="cc"/>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667000" y="6096000"/>
            <a:ext cx="514350" cy="5143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0121" name="Picture 87" descr="fic"/>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05200" y="5105400"/>
            <a:ext cx="514350" cy="5143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0122" name="Rectangle 88"/>
          <p:cNvSpPr>
            <a:spLocks noChangeArrowheads="1"/>
          </p:cNvSpPr>
          <p:nvPr/>
        </p:nvSpPr>
        <p:spPr bwMode="auto">
          <a:xfrm>
            <a:off x="1614488" y="152400"/>
            <a:ext cx="59150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lnSpc>
                <a:spcPct val="90000"/>
              </a:lnSpc>
              <a:spcBef>
                <a:spcPct val="0"/>
              </a:spcBef>
              <a:buFontTx/>
              <a:buNone/>
            </a:pPr>
            <a:r>
              <a:rPr lang="en-US" altLang="en-US" sz="3600">
                <a:solidFill>
                  <a:srgbClr val="345884"/>
                </a:solidFill>
                <a:latin typeface="Garamond" panose="02020404030301010803" pitchFamily="18" charset="0"/>
              </a:rPr>
              <a:t>National Institutes of Health</a:t>
            </a:r>
          </a:p>
        </p:txBody>
      </p:sp>
      <p:sp>
        <p:nvSpPr>
          <p:cNvPr id="130123" name="Rectangle 89"/>
          <p:cNvSpPr>
            <a:spLocks noChangeArrowheads="1"/>
          </p:cNvSpPr>
          <p:nvPr/>
        </p:nvSpPr>
        <p:spPr bwMode="auto">
          <a:xfrm>
            <a:off x="1663700" y="1854200"/>
            <a:ext cx="1258888"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on Alcohol Abuse</a:t>
            </a:r>
          </a:p>
          <a:p>
            <a:pPr algn="ctr">
              <a:spcBef>
                <a:spcPct val="0"/>
              </a:spcBef>
              <a:buFontTx/>
              <a:buNone/>
            </a:pPr>
            <a:r>
              <a:rPr lang="en-US" altLang="en-US" sz="1000">
                <a:solidFill>
                  <a:srgbClr val="345884"/>
                </a:solidFill>
                <a:latin typeface="Arial" panose="020B0604020202020204" pitchFamily="34" charset="0"/>
              </a:rPr>
              <a:t>and Alcoholism</a:t>
            </a:r>
          </a:p>
        </p:txBody>
      </p:sp>
      <p:sp>
        <p:nvSpPr>
          <p:cNvPr id="130124" name="Rectangle 90"/>
          <p:cNvSpPr>
            <a:spLocks noChangeArrowheads="1"/>
          </p:cNvSpPr>
          <p:nvPr/>
        </p:nvSpPr>
        <p:spPr bwMode="auto">
          <a:xfrm>
            <a:off x="4721225" y="1854200"/>
            <a:ext cx="12985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of Arthritis and</a:t>
            </a:r>
          </a:p>
          <a:p>
            <a:pPr algn="ctr">
              <a:spcBef>
                <a:spcPct val="0"/>
              </a:spcBef>
              <a:buFontTx/>
              <a:buNone/>
            </a:pPr>
            <a:r>
              <a:rPr lang="en-US" altLang="en-US" sz="1000">
                <a:solidFill>
                  <a:srgbClr val="345884"/>
                </a:solidFill>
                <a:latin typeface="Arial" panose="020B0604020202020204" pitchFamily="34" charset="0"/>
              </a:rPr>
              <a:t>Musculoskeletal</a:t>
            </a:r>
          </a:p>
          <a:p>
            <a:pPr algn="ctr">
              <a:spcBef>
                <a:spcPct val="0"/>
              </a:spcBef>
              <a:buFontTx/>
              <a:buNone/>
            </a:pPr>
            <a:r>
              <a:rPr lang="en-US" altLang="en-US" sz="1000">
                <a:solidFill>
                  <a:srgbClr val="345884"/>
                </a:solidFill>
                <a:latin typeface="Arial" panose="020B0604020202020204" pitchFamily="34" charset="0"/>
              </a:rPr>
              <a:t>and Skin Diseases</a:t>
            </a:r>
          </a:p>
        </p:txBody>
      </p:sp>
      <p:sp>
        <p:nvSpPr>
          <p:cNvPr id="130125" name="Rectangle 91"/>
          <p:cNvSpPr>
            <a:spLocks noChangeArrowheads="1"/>
          </p:cNvSpPr>
          <p:nvPr/>
        </p:nvSpPr>
        <p:spPr bwMode="auto">
          <a:xfrm>
            <a:off x="6172200" y="1854200"/>
            <a:ext cx="12604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Cancer</a:t>
            </a:r>
          </a:p>
          <a:p>
            <a:pPr algn="ctr">
              <a:spcBef>
                <a:spcPct val="0"/>
              </a:spcBef>
              <a:buFontTx/>
              <a:buNone/>
            </a:pPr>
            <a:r>
              <a:rPr lang="en-US" altLang="en-US" sz="1000">
                <a:solidFill>
                  <a:srgbClr val="345884"/>
                </a:solidFill>
                <a:latin typeface="Arial" panose="020B0604020202020204" pitchFamily="34" charset="0"/>
              </a:rPr>
              <a:t>Institute</a:t>
            </a:r>
          </a:p>
        </p:txBody>
      </p:sp>
      <p:sp>
        <p:nvSpPr>
          <p:cNvPr id="130126" name="Rectangle 92"/>
          <p:cNvSpPr>
            <a:spLocks noChangeArrowheads="1"/>
          </p:cNvSpPr>
          <p:nvPr/>
        </p:nvSpPr>
        <p:spPr bwMode="auto">
          <a:xfrm>
            <a:off x="152400" y="1854200"/>
            <a:ext cx="1258888"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on Aging</a:t>
            </a:r>
          </a:p>
        </p:txBody>
      </p:sp>
      <p:sp>
        <p:nvSpPr>
          <p:cNvPr id="130127" name="Rectangle 93"/>
          <p:cNvSpPr>
            <a:spLocks noChangeArrowheads="1"/>
          </p:cNvSpPr>
          <p:nvPr/>
        </p:nvSpPr>
        <p:spPr bwMode="auto">
          <a:xfrm>
            <a:off x="7654925" y="1854200"/>
            <a:ext cx="12604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of Child Health</a:t>
            </a:r>
          </a:p>
          <a:p>
            <a:pPr algn="ctr">
              <a:spcBef>
                <a:spcPct val="0"/>
              </a:spcBef>
              <a:buFontTx/>
              <a:buNone/>
            </a:pPr>
            <a:r>
              <a:rPr lang="en-US" altLang="en-US" sz="1000">
                <a:solidFill>
                  <a:srgbClr val="345884"/>
                </a:solidFill>
                <a:latin typeface="Arial" panose="020B0604020202020204" pitchFamily="34" charset="0"/>
              </a:rPr>
              <a:t>and Human</a:t>
            </a:r>
          </a:p>
          <a:p>
            <a:pPr algn="ctr">
              <a:spcBef>
                <a:spcPct val="0"/>
              </a:spcBef>
              <a:buFontTx/>
              <a:buNone/>
            </a:pPr>
            <a:r>
              <a:rPr lang="en-US" altLang="en-US" sz="1000">
                <a:solidFill>
                  <a:srgbClr val="345884"/>
                </a:solidFill>
                <a:latin typeface="Arial" panose="020B0604020202020204" pitchFamily="34" charset="0"/>
              </a:rPr>
              <a:t>Development</a:t>
            </a:r>
          </a:p>
        </p:txBody>
      </p:sp>
      <p:sp>
        <p:nvSpPr>
          <p:cNvPr id="130128" name="Rectangle 94"/>
          <p:cNvSpPr>
            <a:spLocks noChangeArrowheads="1"/>
          </p:cNvSpPr>
          <p:nvPr/>
        </p:nvSpPr>
        <p:spPr bwMode="auto">
          <a:xfrm>
            <a:off x="3124200" y="1854200"/>
            <a:ext cx="1333500"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of Allergy and</a:t>
            </a:r>
          </a:p>
          <a:p>
            <a:pPr algn="ctr">
              <a:spcBef>
                <a:spcPct val="0"/>
              </a:spcBef>
              <a:buFontTx/>
              <a:buNone/>
            </a:pPr>
            <a:r>
              <a:rPr lang="en-US" altLang="en-US" sz="1000">
                <a:solidFill>
                  <a:srgbClr val="345884"/>
                </a:solidFill>
                <a:latin typeface="Arial" panose="020B0604020202020204" pitchFamily="34" charset="0"/>
              </a:rPr>
              <a:t>Infectious Diseases</a:t>
            </a:r>
          </a:p>
        </p:txBody>
      </p:sp>
      <p:sp>
        <p:nvSpPr>
          <p:cNvPr id="130129" name="Rectangle 95"/>
          <p:cNvSpPr>
            <a:spLocks noChangeArrowheads="1"/>
          </p:cNvSpPr>
          <p:nvPr/>
        </p:nvSpPr>
        <p:spPr bwMode="auto">
          <a:xfrm>
            <a:off x="3124200" y="2908300"/>
            <a:ext cx="1333500"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of Diabetes and</a:t>
            </a:r>
          </a:p>
          <a:p>
            <a:pPr algn="ctr">
              <a:spcBef>
                <a:spcPct val="0"/>
              </a:spcBef>
              <a:buFontTx/>
              <a:buNone/>
            </a:pPr>
            <a:r>
              <a:rPr lang="en-US" altLang="en-US" sz="1000">
                <a:solidFill>
                  <a:srgbClr val="345884"/>
                </a:solidFill>
                <a:latin typeface="Arial" panose="020B0604020202020204" pitchFamily="34" charset="0"/>
              </a:rPr>
              <a:t>Digestive and</a:t>
            </a:r>
          </a:p>
          <a:p>
            <a:pPr algn="ctr">
              <a:spcBef>
                <a:spcPct val="0"/>
              </a:spcBef>
              <a:buFontTx/>
              <a:buNone/>
            </a:pPr>
            <a:r>
              <a:rPr lang="en-US" altLang="en-US" sz="1000">
                <a:solidFill>
                  <a:srgbClr val="345884"/>
                </a:solidFill>
                <a:latin typeface="Arial" panose="020B0604020202020204" pitchFamily="34" charset="0"/>
              </a:rPr>
              <a:t>Kidney Diseases</a:t>
            </a:r>
          </a:p>
        </p:txBody>
      </p:sp>
      <p:sp>
        <p:nvSpPr>
          <p:cNvPr id="130130" name="Rectangle 96"/>
          <p:cNvSpPr>
            <a:spLocks noChangeArrowheads="1"/>
          </p:cNvSpPr>
          <p:nvPr/>
        </p:nvSpPr>
        <p:spPr bwMode="auto">
          <a:xfrm>
            <a:off x="1636713" y="2895600"/>
            <a:ext cx="1258887"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of Dental and</a:t>
            </a:r>
          </a:p>
          <a:p>
            <a:pPr algn="ctr">
              <a:spcBef>
                <a:spcPct val="0"/>
              </a:spcBef>
              <a:buFontTx/>
              <a:buNone/>
            </a:pPr>
            <a:r>
              <a:rPr lang="en-US" altLang="en-US" sz="1000">
                <a:solidFill>
                  <a:srgbClr val="345884"/>
                </a:solidFill>
                <a:latin typeface="Arial" panose="020B0604020202020204" pitchFamily="34" charset="0"/>
              </a:rPr>
              <a:t>Craniofacial</a:t>
            </a:r>
          </a:p>
          <a:p>
            <a:pPr algn="ctr">
              <a:spcBef>
                <a:spcPct val="0"/>
              </a:spcBef>
              <a:buFontTx/>
              <a:buNone/>
            </a:pPr>
            <a:r>
              <a:rPr lang="en-US" altLang="en-US" sz="1000">
                <a:solidFill>
                  <a:srgbClr val="345884"/>
                </a:solidFill>
                <a:latin typeface="Arial" panose="020B0604020202020204" pitchFamily="34" charset="0"/>
              </a:rPr>
              <a:t>Research</a:t>
            </a:r>
          </a:p>
        </p:txBody>
      </p:sp>
      <p:sp>
        <p:nvSpPr>
          <p:cNvPr id="130131" name="Rectangle 97"/>
          <p:cNvSpPr>
            <a:spLocks noChangeArrowheads="1"/>
          </p:cNvSpPr>
          <p:nvPr/>
        </p:nvSpPr>
        <p:spPr bwMode="auto">
          <a:xfrm>
            <a:off x="4684713" y="2908300"/>
            <a:ext cx="12985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on Drug Abuse</a:t>
            </a:r>
          </a:p>
        </p:txBody>
      </p:sp>
      <p:sp>
        <p:nvSpPr>
          <p:cNvPr id="130132" name="Rectangle 98"/>
          <p:cNvSpPr>
            <a:spLocks noChangeArrowheads="1"/>
          </p:cNvSpPr>
          <p:nvPr/>
        </p:nvSpPr>
        <p:spPr bwMode="auto">
          <a:xfrm>
            <a:off x="6181725" y="2908300"/>
            <a:ext cx="12604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of Environmental</a:t>
            </a:r>
          </a:p>
          <a:p>
            <a:pPr algn="ctr">
              <a:spcBef>
                <a:spcPct val="0"/>
              </a:spcBef>
              <a:buFontTx/>
              <a:buNone/>
            </a:pPr>
            <a:r>
              <a:rPr lang="en-US" altLang="en-US" sz="1000">
                <a:solidFill>
                  <a:srgbClr val="345884"/>
                </a:solidFill>
                <a:latin typeface="Arial" panose="020B0604020202020204" pitchFamily="34" charset="0"/>
              </a:rPr>
              <a:t> Health Sciences</a:t>
            </a:r>
          </a:p>
        </p:txBody>
      </p:sp>
      <p:sp>
        <p:nvSpPr>
          <p:cNvPr id="130133" name="Rectangle 99"/>
          <p:cNvSpPr>
            <a:spLocks noChangeArrowheads="1"/>
          </p:cNvSpPr>
          <p:nvPr/>
        </p:nvSpPr>
        <p:spPr bwMode="auto">
          <a:xfrm>
            <a:off x="152400" y="2908300"/>
            <a:ext cx="1281113"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 on</a:t>
            </a:r>
          </a:p>
          <a:p>
            <a:pPr algn="ctr">
              <a:spcBef>
                <a:spcPct val="0"/>
              </a:spcBef>
              <a:buFontTx/>
              <a:buNone/>
            </a:pPr>
            <a:r>
              <a:rPr lang="en-US" altLang="en-US" sz="1000">
                <a:solidFill>
                  <a:srgbClr val="345884"/>
                </a:solidFill>
                <a:latin typeface="Arial" panose="020B0604020202020204" pitchFamily="34" charset="0"/>
              </a:rPr>
              <a:t>Deafness and Other</a:t>
            </a:r>
          </a:p>
          <a:p>
            <a:pPr algn="ctr">
              <a:spcBef>
                <a:spcPct val="0"/>
              </a:spcBef>
              <a:buFontTx/>
              <a:buNone/>
            </a:pPr>
            <a:r>
              <a:rPr lang="en-US" altLang="en-US" sz="1000">
                <a:solidFill>
                  <a:srgbClr val="345884"/>
                </a:solidFill>
                <a:latin typeface="Arial" panose="020B0604020202020204" pitchFamily="34" charset="0"/>
              </a:rPr>
              <a:t>Communication</a:t>
            </a:r>
          </a:p>
          <a:p>
            <a:pPr algn="ctr">
              <a:spcBef>
                <a:spcPct val="0"/>
              </a:spcBef>
              <a:buFontTx/>
              <a:buNone/>
            </a:pPr>
            <a:r>
              <a:rPr lang="en-US" altLang="en-US" sz="1000">
                <a:solidFill>
                  <a:srgbClr val="345884"/>
                </a:solidFill>
                <a:latin typeface="Arial" panose="020B0604020202020204" pitchFamily="34" charset="0"/>
              </a:rPr>
              <a:t>Disorders</a:t>
            </a:r>
          </a:p>
        </p:txBody>
      </p:sp>
      <p:sp>
        <p:nvSpPr>
          <p:cNvPr id="130134" name="Rectangle 100"/>
          <p:cNvSpPr>
            <a:spLocks noChangeArrowheads="1"/>
          </p:cNvSpPr>
          <p:nvPr/>
        </p:nvSpPr>
        <p:spPr bwMode="auto">
          <a:xfrm>
            <a:off x="7673975" y="2908300"/>
            <a:ext cx="121602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Eye</a:t>
            </a:r>
          </a:p>
          <a:p>
            <a:pPr algn="ctr">
              <a:spcBef>
                <a:spcPct val="0"/>
              </a:spcBef>
              <a:buFontTx/>
              <a:buNone/>
            </a:pPr>
            <a:r>
              <a:rPr lang="en-US" altLang="en-US" sz="1000">
                <a:solidFill>
                  <a:srgbClr val="345884"/>
                </a:solidFill>
                <a:latin typeface="Arial" panose="020B0604020202020204" pitchFamily="34" charset="0"/>
              </a:rPr>
              <a:t>Institute</a:t>
            </a:r>
          </a:p>
        </p:txBody>
      </p:sp>
      <p:sp>
        <p:nvSpPr>
          <p:cNvPr id="130135" name="Rectangle 101"/>
          <p:cNvSpPr>
            <a:spLocks noChangeArrowheads="1"/>
          </p:cNvSpPr>
          <p:nvPr/>
        </p:nvSpPr>
        <p:spPr bwMode="auto">
          <a:xfrm>
            <a:off x="3124200" y="3962400"/>
            <a:ext cx="12985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Human</a:t>
            </a:r>
          </a:p>
          <a:p>
            <a:pPr algn="ctr">
              <a:spcBef>
                <a:spcPct val="0"/>
              </a:spcBef>
              <a:buFontTx/>
              <a:buNone/>
            </a:pPr>
            <a:r>
              <a:rPr lang="en-US" altLang="en-US" sz="1000">
                <a:solidFill>
                  <a:srgbClr val="345884"/>
                </a:solidFill>
                <a:latin typeface="Arial" panose="020B0604020202020204" pitchFamily="34" charset="0"/>
              </a:rPr>
              <a:t>Genome Research</a:t>
            </a:r>
          </a:p>
          <a:p>
            <a:pPr algn="ctr">
              <a:spcBef>
                <a:spcPct val="0"/>
              </a:spcBef>
              <a:buFontTx/>
              <a:buNone/>
            </a:pPr>
            <a:r>
              <a:rPr lang="en-US" altLang="en-US" sz="1000">
                <a:solidFill>
                  <a:srgbClr val="345884"/>
                </a:solidFill>
                <a:latin typeface="Arial" panose="020B0604020202020204" pitchFamily="34" charset="0"/>
              </a:rPr>
              <a:t>Institute</a:t>
            </a:r>
          </a:p>
        </p:txBody>
      </p:sp>
      <p:sp>
        <p:nvSpPr>
          <p:cNvPr id="130136" name="Rectangle 102"/>
          <p:cNvSpPr>
            <a:spLocks noChangeArrowheads="1"/>
          </p:cNvSpPr>
          <p:nvPr/>
        </p:nvSpPr>
        <p:spPr bwMode="auto">
          <a:xfrm>
            <a:off x="1641475" y="3962400"/>
            <a:ext cx="127952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Heart,</a:t>
            </a:r>
          </a:p>
          <a:p>
            <a:pPr algn="ctr">
              <a:spcBef>
                <a:spcPct val="0"/>
              </a:spcBef>
              <a:buFontTx/>
              <a:buNone/>
            </a:pPr>
            <a:r>
              <a:rPr lang="en-US" altLang="en-US" sz="1000">
                <a:solidFill>
                  <a:srgbClr val="345884"/>
                </a:solidFill>
                <a:latin typeface="Arial" panose="020B0604020202020204" pitchFamily="34" charset="0"/>
              </a:rPr>
              <a:t>Lung, and Blood</a:t>
            </a:r>
          </a:p>
          <a:p>
            <a:pPr algn="ctr">
              <a:spcBef>
                <a:spcPct val="0"/>
              </a:spcBef>
              <a:buFontTx/>
              <a:buNone/>
            </a:pPr>
            <a:r>
              <a:rPr lang="en-US" altLang="en-US" sz="1000">
                <a:solidFill>
                  <a:srgbClr val="345884"/>
                </a:solidFill>
                <a:latin typeface="Arial" panose="020B0604020202020204" pitchFamily="34" charset="0"/>
              </a:rPr>
              <a:t>Institute</a:t>
            </a:r>
          </a:p>
        </p:txBody>
      </p:sp>
      <p:sp>
        <p:nvSpPr>
          <p:cNvPr id="130137" name="Rectangle 103"/>
          <p:cNvSpPr>
            <a:spLocks noChangeArrowheads="1"/>
          </p:cNvSpPr>
          <p:nvPr/>
        </p:nvSpPr>
        <p:spPr bwMode="auto">
          <a:xfrm>
            <a:off x="4724400" y="3962400"/>
            <a:ext cx="12985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of Mental Health</a:t>
            </a:r>
          </a:p>
        </p:txBody>
      </p:sp>
      <p:sp>
        <p:nvSpPr>
          <p:cNvPr id="130138" name="Rectangle 104"/>
          <p:cNvSpPr>
            <a:spLocks noChangeArrowheads="1"/>
          </p:cNvSpPr>
          <p:nvPr/>
        </p:nvSpPr>
        <p:spPr bwMode="auto">
          <a:xfrm>
            <a:off x="6208713" y="3962400"/>
            <a:ext cx="12604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of Neurological</a:t>
            </a:r>
          </a:p>
          <a:p>
            <a:pPr algn="ctr">
              <a:spcBef>
                <a:spcPct val="0"/>
              </a:spcBef>
              <a:buFontTx/>
              <a:buNone/>
            </a:pPr>
            <a:r>
              <a:rPr lang="en-US" altLang="en-US" sz="1000">
                <a:solidFill>
                  <a:srgbClr val="345884"/>
                </a:solidFill>
                <a:latin typeface="Arial" panose="020B0604020202020204" pitchFamily="34" charset="0"/>
              </a:rPr>
              <a:t>Disorders and</a:t>
            </a:r>
          </a:p>
          <a:p>
            <a:pPr algn="ctr">
              <a:spcBef>
                <a:spcPct val="0"/>
              </a:spcBef>
              <a:buFontTx/>
              <a:buNone/>
            </a:pPr>
            <a:r>
              <a:rPr lang="en-US" altLang="en-US" sz="1000">
                <a:solidFill>
                  <a:srgbClr val="345884"/>
                </a:solidFill>
                <a:latin typeface="Arial" panose="020B0604020202020204" pitchFamily="34" charset="0"/>
              </a:rPr>
              <a:t>Stroke</a:t>
            </a:r>
          </a:p>
        </p:txBody>
      </p:sp>
      <p:sp>
        <p:nvSpPr>
          <p:cNvPr id="130139" name="Rectangle 105"/>
          <p:cNvSpPr>
            <a:spLocks noChangeArrowheads="1"/>
          </p:cNvSpPr>
          <p:nvPr/>
        </p:nvSpPr>
        <p:spPr bwMode="auto">
          <a:xfrm>
            <a:off x="228600" y="3962400"/>
            <a:ext cx="127952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of General</a:t>
            </a:r>
          </a:p>
          <a:p>
            <a:pPr algn="ctr">
              <a:spcBef>
                <a:spcPct val="0"/>
              </a:spcBef>
              <a:buFontTx/>
              <a:buNone/>
            </a:pPr>
            <a:r>
              <a:rPr lang="en-US" altLang="en-US" sz="1000">
                <a:solidFill>
                  <a:srgbClr val="345884"/>
                </a:solidFill>
                <a:latin typeface="Arial" panose="020B0604020202020204" pitchFamily="34" charset="0"/>
              </a:rPr>
              <a:t>Medical Sciences</a:t>
            </a:r>
          </a:p>
        </p:txBody>
      </p:sp>
      <p:sp>
        <p:nvSpPr>
          <p:cNvPr id="130140" name="Rectangle 106"/>
          <p:cNvSpPr>
            <a:spLocks noChangeArrowheads="1"/>
          </p:cNvSpPr>
          <p:nvPr/>
        </p:nvSpPr>
        <p:spPr bwMode="auto">
          <a:xfrm>
            <a:off x="7656513" y="3962400"/>
            <a:ext cx="1295400" cy="6858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of Nursing Research</a:t>
            </a:r>
          </a:p>
        </p:txBody>
      </p:sp>
      <p:sp>
        <p:nvSpPr>
          <p:cNvPr id="130141" name="Rectangle 107"/>
          <p:cNvSpPr>
            <a:spLocks noChangeArrowheads="1"/>
          </p:cNvSpPr>
          <p:nvPr/>
        </p:nvSpPr>
        <p:spPr bwMode="auto">
          <a:xfrm>
            <a:off x="6307138" y="5054600"/>
            <a:ext cx="12604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Library</a:t>
            </a:r>
          </a:p>
          <a:p>
            <a:pPr algn="ctr">
              <a:spcBef>
                <a:spcPct val="0"/>
              </a:spcBef>
              <a:buFontTx/>
              <a:buNone/>
            </a:pPr>
            <a:r>
              <a:rPr lang="en-US" altLang="en-US" sz="1000">
                <a:solidFill>
                  <a:srgbClr val="345884"/>
                </a:solidFill>
                <a:latin typeface="Arial" panose="020B0604020202020204" pitchFamily="34" charset="0"/>
              </a:rPr>
              <a:t>of Medicine</a:t>
            </a:r>
          </a:p>
        </p:txBody>
      </p:sp>
      <p:sp>
        <p:nvSpPr>
          <p:cNvPr id="130142" name="Rectangle 108"/>
          <p:cNvSpPr>
            <a:spLocks noChangeArrowheads="1"/>
          </p:cNvSpPr>
          <p:nvPr/>
        </p:nvSpPr>
        <p:spPr bwMode="auto">
          <a:xfrm>
            <a:off x="1560513" y="5041900"/>
            <a:ext cx="1281112"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Center</a:t>
            </a:r>
          </a:p>
          <a:p>
            <a:pPr algn="ctr">
              <a:spcBef>
                <a:spcPct val="0"/>
              </a:spcBef>
              <a:buFontTx/>
              <a:buNone/>
            </a:pPr>
            <a:r>
              <a:rPr lang="en-US" altLang="en-US" sz="1000">
                <a:solidFill>
                  <a:srgbClr val="345884"/>
                </a:solidFill>
                <a:latin typeface="Arial" panose="020B0604020202020204" pitchFamily="34" charset="0"/>
              </a:rPr>
              <a:t>for Complementary</a:t>
            </a:r>
          </a:p>
          <a:p>
            <a:pPr algn="ctr">
              <a:spcBef>
                <a:spcPct val="0"/>
              </a:spcBef>
              <a:buFontTx/>
              <a:buNone/>
            </a:pPr>
            <a:r>
              <a:rPr lang="en-US" altLang="en-US" sz="1000">
                <a:solidFill>
                  <a:srgbClr val="345884"/>
                </a:solidFill>
                <a:latin typeface="Arial" panose="020B0604020202020204" pitchFamily="34" charset="0"/>
              </a:rPr>
              <a:t>and Alternative</a:t>
            </a:r>
          </a:p>
          <a:p>
            <a:pPr algn="ctr">
              <a:spcBef>
                <a:spcPct val="0"/>
              </a:spcBef>
              <a:buFontTx/>
              <a:buNone/>
            </a:pPr>
            <a:r>
              <a:rPr lang="en-US" altLang="en-US" sz="1000">
                <a:solidFill>
                  <a:srgbClr val="345884"/>
                </a:solidFill>
                <a:latin typeface="Arial" panose="020B0604020202020204" pitchFamily="34" charset="0"/>
              </a:rPr>
              <a:t>Medicine</a:t>
            </a:r>
          </a:p>
        </p:txBody>
      </p:sp>
      <p:sp>
        <p:nvSpPr>
          <p:cNvPr id="130143" name="Rectangle 109"/>
          <p:cNvSpPr>
            <a:spLocks noChangeArrowheads="1"/>
          </p:cNvSpPr>
          <p:nvPr/>
        </p:nvSpPr>
        <p:spPr bwMode="auto">
          <a:xfrm>
            <a:off x="3173413" y="5054600"/>
            <a:ext cx="12985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Fogarty</a:t>
            </a:r>
          </a:p>
          <a:p>
            <a:pPr algn="ctr">
              <a:spcBef>
                <a:spcPct val="0"/>
              </a:spcBef>
              <a:buFontTx/>
              <a:buNone/>
            </a:pPr>
            <a:r>
              <a:rPr lang="en-US" altLang="en-US" sz="1000">
                <a:solidFill>
                  <a:srgbClr val="345884"/>
                </a:solidFill>
                <a:latin typeface="Arial" panose="020B0604020202020204" pitchFamily="34" charset="0"/>
              </a:rPr>
              <a:t>International</a:t>
            </a:r>
          </a:p>
          <a:p>
            <a:pPr algn="ctr">
              <a:spcBef>
                <a:spcPct val="0"/>
              </a:spcBef>
              <a:buFontTx/>
              <a:buNone/>
            </a:pPr>
            <a:r>
              <a:rPr lang="en-US" altLang="en-US" sz="1000">
                <a:solidFill>
                  <a:srgbClr val="345884"/>
                </a:solidFill>
                <a:latin typeface="Arial" panose="020B0604020202020204" pitchFamily="34" charset="0"/>
              </a:rPr>
              <a:t>Center</a:t>
            </a:r>
          </a:p>
        </p:txBody>
      </p:sp>
      <p:sp>
        <p:nvSpPr>
          <p:cNvPr id="130144" name="Rectangle 110"/>
          <p:cNvSpPr>
            <a:spLocks noChangeArrowheads="1"/>
          </p:cNvSpPr>
          <p:nvPr/>
        </p:nvSpPr>
        <p:spPr bwMode="auto">
          <a:xfrm>
            <a:off x="4745038" y="5054600"/>
            <a:ext cx="12985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Center</a:t>
            </a:r>
          </a:p>
          <a:p>
            <a:pPr algn="ctr">
              <a:spcBef>
                <a:spcPct val="0"/>
              </a:spcBef>
              <a:buFontTx/>
              <a:buNone/>
            </a:pPr>
            <a:r>
              <a:rPr lang="en-US" altLang="en-US" sz="1000">
                <a:solidFill>
                  <a:srgbClr val="345884"/>
                </a:solidFill>
                <a:latin typeface="Arial" panose="020B0604020202020204" pitchFamily="34" charset="0"/>
              </a:rPr>
              <a:t>for Advancing</a:t>
            </a:r>
          </a:p>
          <a:p>
            <a:pPr algn="ctr">
              <a:spcBef>
                <a:spcPct val="0"/>
              </a:spcBef>
              <a:buFontTx/>
              <a:buNone/>
            </a:pPr>
            <a:r>
              <a:rPr lang="en-US" altLang="en-US" sz="1000">
                <a:solidFill>
                  <a:srgbClr val="345884"/>
                </a:solidFill>
                <a:latin typeface="Arial" panose="020B0604020202020204" pitchFamily="34" charset="0"/>
              </a:rPr>
              <a:t>Translational </a:t>
            </a:r>
          </a:p>
          <a:p>
            <a:pPr algn="ctr">
              <a:spcBef>
                <a:spcPct val="0"/>
              </a:spcBef>
              <a:buFontTx/>
              <a:buNone/>
            </a:pPr>
            <a:r>
              <a:rPr lang="en-US" altLang="en-US" sz="1000">
                <a:solidFill>
                  <a:srgbClr val="345884"/>
                </a:solidFill>
                <a:latin typeface="Arial" panose="020B0604020202020204" pitchFamily="34" charset="0"/>
              </a:rPr>
              <a:t>Sciences</a:t>
            </a:r>
          </a:p>
        </p:txBody>
      </p:sp>
      <p:sp>
        <p:nvSpPr>
          <p:cNvPr id="130145" name="Rectangle 111"/>
          <p:cNvSpPr>
            <a:spLocks noChangeArrowheads="1"/>
          </p:cNvSpPr>
          <p:nvPr/>
        </p:nvSpPr>
        <p:spPr bwMode="auto">
          <a:xfrm>
            <a:off x="7732713" y="5029200"/>
            <a:ext cx="1143000" cy="7620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Institute</a:t>
            </a:r>
          </a:p>
          <a:p>
            <a:pPr algn="ctr">
              <a:spcBef>
                <a:spcPct val="0"/>
              </a:spcBef>
              <a:buFontTx/>
              <a:buNone/>
            </a:pPr>
            <a:r>
              <a:rPr lang="en-US" altLang="en-US" sz="1000">
                <a:solidFill>
                  <a:srgbClr val="345884"/>
                </a:solidFill>
                <a:latin typeface="Arial" panose="020B0604020202020204" pitchFamily="34" charset="0"/>
              </a:rPr>
              <a:t>of Biomedical </a:t>
            </a:r>
          </a:p>
          <a:p>
            <a:pPr algn="ctr">
              <a:spcBef>
                <a:spcPct val="0"/>
              </a:spcBef>
              <a:buFontTx/>
              <a:buNone/>
            </a:pPr>
            <a:r>
              <a:rPr lang="en-US" altLang="en-US" sz="1000">
                <a:solidFill>
                  <a:srgbClr val="345884"/>
                </a:solidFill>
                <a:latin typeface="Arial" panose="020B0604020202020204" pitchFamily="34" charset="0"/>
              </a:rPr>
              <a:t>Imaging and </a:t>
            </a:r>
          </a:p>
          <a:p>
            <a:pPr algn="ctr">
              <a:spcBef>
                <a:spcPct val="0"/>
              </a:spcBef>
              <a:buFontTx/>
              <a:buNone/>
            </a:pPr>
            <a:r>
              <a:rPr lang="en-US" altLang="en-US" sz="1000">
                <a:solidFill>
                  <a:srgbClr val="345884"/>
                </a:solidFill>
                <a:latin typeface="Arial" panose="020B0604020202020204" pitchFamily="34" charset="0"/>
              </a:rPr>
              <a:t>Bioengineering</a:t>
            </a:r>
          </a:p>
        </p:txBody>
      </p:sp>
      <p:sp>
        <p:nvSpPr>
          <p:cNvPr id="130146" name="Rectangle 113"/>
          <p:cNvSpPr>
            <a:spLocks noChangeArrowheads="1"/>
          </p:cNvSpPr>
          <p:nvPr/>
        </p:nvSpPr>
        <p:spPr bwMode="auto">
          <a:xfrm>
            <a:off x="2322513" y="6019800"/>
            <a:ext cx="12985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NIH</a:t>
            </a:r>
          </a:p>
          <a:p>
            <a:pPr algn="ctr">
              <a:spcBef>
                <a:spcPct val="0"/>
              </a:spcBef>
              <a:buFontTx/>
              <a:buNone/>
            </a:pPr>
            <a:r>
              <a:rPr lang="en-US" altLang="en-US" sz="1000">
                <a:solidFill>
                  <a:srgbClr val="345884"/>
                </a:solidFill>
                <a:latin typeface="Arial" panose="020B0604020202020204" pitchFamily="34" charset="0"/>
              </a:rPr>
              <a:t>Clinical Center</a:t>
            </a:r>
          </a:p>
        </p:txBody>
      </p:sp>
      <p:sp>
        <p:nvSpPr>
          <p:cNvPr id="130147" name="Rectangle 114"/>
          <p:cNvSpPr>
            <a:spLocks noChangeArrowheads="1"/>
          </p:cNvSpPr>
          <p:nvPr/>
        </p:nvSpPr>
        <p:spPr bwMode="auto">
          <a:xfrm>
            <a:off x="3962400" y="6019800"/>
            <a:ext cx="1298575"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Center</a:t>
            </a:r>
          </a:p>
          <a:p>
            <a:pPr algn="ctr">
              <a:spcBef>
                <a:spcPct val="0"/>
              </a:spcBef>
              <a:buFontTx/>
              <a:buNone/>
            </a:pPr>
            <a:r>
              <a:rPr lang="en-US" altLang="en-US" sz="1000">
                <a:solidFill>
                  <a:srgbClr val="345884"/>
                </a:solidFill>
                <a:latin typeface="Arial" panose="020B0604020202020204" pitchFamily="34" charset="0"/>
              </a:rPr>
              <a:t>for Information </a:t>
            </a:r>
          </a:p>
          <a:p>
            <a:pPr algn="ctr">
              <a:spcBef>
                <a:spcPct val="0"/>
              </a:spcBef>
              <a:buFontTx/>
              <a:buNone/>
            </a:pPr>
            <a:r>
              <a:rPr lang="en-US" altLang="en-US" sz="1000">
                <a:solidFill>
                  <a:srgbClr val="345884"/>
                </a:solidFill>
                <a:latin typeface="Arial" panose="020B0604020202020204" pitchFamily="34" charset="0"/>
              </a:rPr>
              <a:t>Technology</a:t>
            </a:r>
          </a:p>
        </p:txBody>
      </p:sp>
      <p:sp>
        <p:nvSpPr>
          <p:cNvPr id="130148" name="Rectangle 115"/>
          <p:cNvSpPr>
            <a:spLocks noChangeArrowheads="1"/>
          </p:cNvSpPr>
          <p:nvPr/>
        </p:nvSpPr>
        <p:spPr bwMode="auto">
          <a:xfrm>
            <a:off x="5624513" y="6019800"/>
            <a:ext cx="1295400" cy="6604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Center </a:t>
            </a:r>
          </a:p>
          <a:p>
            <a:pPr algn="ctr">
              <a:spcBef>
                <a:spcPct val="0"/>
              </a:spcBef>
              <a:buFontTx/>
              <a:buNone/>
            </a:pPr>
            <a:r>
              <a:rPr lang="en-US" altLang="en-US" sz="1000">
                <a:solidFill>
                  <a:srgbClr val="345884"/>
                </a:solidFill>
                <a:latin typeface="Arial" panose="020B0604020202020204" pitchFamily="34" charset="0"/>
              </a:rPr>
              <a:t>for Scientific </a:t>
            </a:r>
          </a:p>
          <a:p>
            <a:pPr algn="ctr">
              <a:spcBef>
                <a:spcPct val="0"/>
              </a:spcBef>
              <a:buFontTx/>
              <a:buNone/>
            </a:pPr>
            <a:r>
              <a:rPr lang="en-US" altLang="en-US" sz="1000">
                <a:solidFill>
                  <a:srgbClr val="345884"/>
                </a:solidFill>
                <a:latin typeface="Arial" panose="020B0604020202020204" pitchFamily="34" charset="0"/>
              </a:rPr>
              <a:t>Review</a:t>
            </a:r>
          </a:p>
        </p:txBody>
      </p:sp>
      <p:pic>
        <p:nvPicPr>
          <p:cNvPr id="130149" name="Picture 1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4050" y="5105400"/>
            <a:ext cx="336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0150" name="Rectangle 117"/>
          <p:cNvSpPr>
            <a:spLocks noChangeArrowheads="1"/>
          </p:cNvSpPr>
          <p:nvPr/>
        </p:nvSpPr>
        <p:spPr bwMode="auto">
          <a:xfrm>
            <a:off x="265113" y="5029200"/>
            <a:ext cx="1184275" cy="7620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a:solidFill>
                  <a:srgbClr val="345884"/>
                </a:solidFill>
                <a:latin typeface="Arial" panose="020B0604020202020204" pitchFamily="34" charset="0"/>
              </a:rPr>
              <a:t>National Center on </a:t>
            </a:r>
          </a:p>
          <a:p>
            <a:pPr algn="ctr">
              <a:spcBef>
                <a:spcPct val="0"/>
              </a:spcBef>
              <a:buFontTx/>
              <a:buNone/>
            </a:pPr>
            <a:r>
              <a:rPr lang="en-US" altLang="en-US" sz="1000">
                <a:solidFill>
                  <a:srgbClr val="345884"/>
                </a:solidFill>
                <a:latin typeface="Arial" panose="020B0604020202020204" pitchFamily="34" charset="0"/>
              </a:rPr>
              <a:t>Minority Health </a:t>
            </a:r>
          </a:p>
          <a:p>
            <a:pPr algn="ctr">
              <a:spcBef>
                <a:spcPct val="0"/>
              </a:spcBef>
              <a:buFontTx/>
              <a:buNone/>
            </a:pPr>
            <a:r>
              <a:rPr lang="en-US" altLang="en-US" sz="1000">
                <a:solidFill>
                  <a:srgbClr val="345884"/>
                </a:solidFill>
                <a:latin typeface="Arial" panose="020B0604020202020204" pitchFamily="34" charset="0"/>
              </a:rPr>
              <a:t>and Health </a:t>
            </a:r>
          </a:p>
          <a:p>
            <a:pPr algn="ctr">
              <a:spcBef>
                <a:spcPct val="0"/>
              </a:spcBef>
              <a:buFontTx/>
              <a:buNone/>
            </a:pPr>
            <a:r>
              <a:rPr lang="en-US" altLang="en-US" sz="1000">
                <a:solidFill>
                  <a:srgbClr val="345884"/>
                </a:solidFill>
                <a:latin typeface="Arial" panose="020B0604020202020204" pitchFamily="34" charset="0"/>
              </a:rPr>
              <a:t>Disparities</a:t>
            </a:r>
          </a:p>
        </p:txBody>
      </p:sp>
      <p:pic>
        <p:nvPicPr>
          <p:cNvPr id="130151" name="Picture 118" descr="nih logo"/>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00538" y="914400"/>
            <a:ext cx="500062" cy="45720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0152" name="Rectangle 119"/>
          <p:cNvSpPr>
            <a:spLocks noChangeArrowheads="1"/>
          </p:cNvSpPr>
          <p:nvPr/>
        </p:nvSpPr>
        <p:spPr bwMode="auto">
          <a:xfrm>
            <a:off x="3240088" y="831850"/>
            <a:ext cx="2667000" cy="609600"/>
          </a:xfrm>
          <a:prstGeom prst="rect">
            <a:avLst/>
          </a:prstGeom>
          <a:solidFill>
            <a:schemeClr val="bg1"/>
          </a:solidFill>
          <a:ln w="25400">
            <a:solidFill>
              <a:srgbClr val="345884"/>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a:solidFill>
                  <a:srgbClr val="345884"/>
                </a:solidFill>
                <a:latin typeface="Arial" panose="020B0604020202020204" pitchFamily="34" charset="0"/>
              </a:rPr>
              <a:t>Office of the Director</a:t>
            </a:r>
          </a:p>
        </p:txBody>
      </p:sp>
      <p:sp>
        <p:nvSpPr>
          <p:cNvPr id="120" name="Freeform 39"/>
          <p:cNvSpPr>
            <a:spLocks/>
          </p:cNvSpPr>
          <p:nvPr/>
        </p:nvSpPr>
        <p:spPr bwMode="auto">
          <a:xfrm>
            <a:off x="6858000" y="48006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chemeClr val="tx2"/>
          </a:solidFill>
          <a:ln w="25400" cap="rnd" cmpd="sng">
            <a:solidFill>
              <a:srgbClr val="345884"/>
            </a:solidFill>
            <a:prstDash val="solid"/>
            <a:round/>
            <a:headEnd type="none" w="med" len="med"/>
            <a:tailEnd type="none" w="med" len="med"/>
          </a:ln>
        </p:spPr>
        <p:txBody>
          <a:bodyPr/>
          <a:lstStyle/>
          <a:p>
            <a:pPr eaLnBrk="1" hangingPunct="1">
              <a:defRPr/>
            </a:pPr>
            <a:endParaRPr lang="en-US" sz="1800" b="0">
              <a:solidFill>
                <a:prstClr val="black"/>
              </a:solidFill>
              <a:cs typeface="+mn-cs"/>
            </a:endParaRPr>
          </a:p>
        </p:txBody>
      </p:sp>
      <p:grpSp>
        <p:nvGrpSpPr>
          <p:cNvPr id="2" name="Group 1"/>
          <p:cNvGrpSpPr>
            <a:grpSpLocks/>
          </p:cNvGrpSpPr>
          <p:nvPr/>
        </p:nvGrpSpPr>
        <p:grpSpPr bwMode="auto">
          <a:xfrm>
            <a:off x="2552700" y="5692775"/>
            <a:ext cx="4141788" cy="1320800"/>
            <a:chOff x="2552700" y="5692656"/>
            <a:chExt cx="4141427" cy="1321038"/>
          </a:xfrm>
        </p:grpSpPr>
        <p:sp>
          <p:nvSpPr>
            <p:cNvPr id="122" name="Multiply 121"/>
            <p:cNvSpPr/>
            <p:nvPr/>
          </p:nvSpPr>
          <p:spPr>
            <a:xfrm>
              <a:off x="4170222" y="5692656"/>
              <a:ext cx="817491" cy="1321038"/>
            </a:xfrm>
            <a:prstGeom prst="mathMultiply">
              <a:avLst/>
            </a:prstGeom>
            <a:solidFill>
              <a:srgbClr val="34588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Multiply 122"/>
            <p:cNvSpPr/>
            <p:nvPr/>
          </p:nvSpPr>
          <p:spPr>
            <a:xfrm>
              <a:off x="2552700" y="5692656"/>
              <a:ext cx="817492" cy="1321038"/>
            </a:xfrm>
            <a:prstGeom prst="mathMultiply">
              <a:avLst/>
            </a:prstGeom>
            <a:solidFill>
              <a:srgbClr val="34588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lang="en-US"/>
            </a:p>
          </p:txBody>
        </p:sp>
        <p:sp>
          <p:nvSpPr>
            <p:cNvPr id="124" name="Multiply 123"/>
            <p:cNvSpPr/>
            <p:nvPr/>
          </p:nvSpPr>
          <p:spPr>
            <a:xfrm>
              <a:off x="5876635" y="5692656"/>
              <a:ext cx="817492" cy="1321038"/>
            </a:xfrm>
            <a:prstGeom prst="mathMultiply">
              <a:avLst/>
            </a:prstGeom>
            <a:solidFill>
              <a:srgbClr val="345884">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lang="en-US"/>
            </a:p>
          </p:txBody>
        </p:sp>
      </p:grpSp>
      <p:sp>
        <p:nvSpPr>
          <p:cNvPr id="3" name="Oval 2"/>
          <p:cNvSpPr/>
          <p:nvPr/>
        </p:nvSpPr>
        <p:spPr>
          <a:xfrm>
            <a:off x="6005512" y="3695700"/>
            <a:ext cx="1639094" cy="12065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04800" y="714937"/>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36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a:lstStyle>
          <a:p>
            <a:pPr algn="ctr">
              <a:defRPr/>
            </a:pPr>
            <a:r>
              <a:rPr lang="en-US" sz="4000" b="0" dirty="0"/>
              <a:t>     27 Institutes and Centers (IC) </a:t>
            </a:r>
          </a:p>
        </p:txBody>
      </p:sp>
      <p:sp>
        <p:nvSpPr>
          <p:cNvPr id="4" name="Content Placeholder 2"/>
          <p:cNvSpPr txBox="1">
            <a:spLocks/>
          </p:cNvSpPr>
          <p:nvPr/>
        </p:nvSpPr>
        <p:spPr bwMode="auto">
          <a:xfrm>
            <a:off x="1371600" y="1541734"/>
            <a:ext cx="77724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2" pitchFamily="18" charset="2"/>
              <a:buNone/>
            </a:pPr>
            <a:r>
              <a:rPr lang="en-US" b="0" dirty="0"/>
              <a:t>Each with a different:</a:t>
            </a:r>
          </a:p>
          <a:p>
            <a:pPr lvl="1" eaLnBrk="1" hangingPunct="1"/>
            <a:r>
              <a:rPr lang="en-US" b="0" dirty="0"/>
              <a:t>mission &amp; priorities</a:t>
            </a:r>
          </a:p>
          <a:p>
            <a:pPr lvl="1" eaLnBrk="1" hangingPunct="1"/>
            <a:r>
              <a:rPr lang="en-US" b="0" dirty="0"/>
              <a:t>budget</a:t>
            </a:r>
          </a:p>
          <a:p>
            <a:pPr lvl="1" eaLnBrk="1" hangingPunct="1"/>
            <a:r>
              <a:rPr lang="en-US" b="0" dirty="0"/>
              <a:t>funding strategy</a:t>
            </a:r>
          </a:p>
          <a:p>
            <a:pPr lvl="1" eaLnBrk="1" hangingPunct="1"/>
            <a:endParaRPr lang="en-US" b="0" dirty="0"/>
          </a:p>
        </p:txBody>
      </p:sp>
      <p:grpSp>
        <p:nvGrpSpPr>
          <p:cNvPr id="5" name="Group 4" descr="&quot;&quot;"/>
          <p:cNvGrpSpPr/>
          <p:nvPr/>
        </p:nvGrpSpPr>
        <p:grpSpPr>
          <a:xfrm>
            <a:off x="2066904" y="3583755"/>
            <a:ext cx="6924697" cy="2893245"/>
            <a:chOff x="2641600" y="3933824"/>
            <a:chExt cx="9354255" cy="2809875"/>
          </a:xfrm>
        </p:grpSpPr>
        <p:grpSp>
          <p:nvGrpSpPr>
            <p:cNvPr id="6" name="Group 5"/>
            <p:cNvGrpSpPr/>
            <p:nvPr/>
          </p:nvGrpSpPr>
          <p:grpSpPr>
            <a:xfrm>
              <a:off x="4775200" y="3933824"/>
              <a:ext cx="7220655" cy="2809875"/>
              <a:chOff x="4775200" y="3886199"/>
              <a:chExt cx="7220655" cy="2809875"/>
            </a:xfrm>
          </p:grpSpPr>
          <p:pic>
            <p:nvPicPr>
              <p:cNvPr id="8" name="Picture 5" descr="NINR_Master"/>
              <p:cNvPicPr>
                <a:picLocks noChangeAspect="1" noChangeArrowheads="1"/>
              </p:cNvPicPr>
              <p:nvPr/>
            </p:nvPicPr>
            <p:blipFill>
              <a:blip r:embed="rId2" cstate="print">
                <a:extLst>
                  <a:ext uri="{28A0092B-C50C-407E-A947-70E740481C1C}">
                    <a14:useLocalDpi xmlns:a14="http://schemas.microsoft.com/office/drawing/2010/main" val="0"/>
                  </a:ext>
                </a:extLst>
              </a:blip>
              <a:srcRect t="9599" b="9599"/>
              <a:stretch>
                <a:fillRect/>
              </a:stretch>
            </p:blipFill>
            <p:spPr bwMode="auto">
              <a:xfrm rot="2389885">
                <a:off x="7040654" y="4117237"/>
                <a:ext cx="1586558" cy="40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National Institutes of Health Center for Scientific Review"/>
              <p:cNvPicPr>
                <a:picLocks noChangeAspect="1" noChangeArrowheads="1"/>
              </p:cNvPicPr>
              <p:nvPr/>
            </p:nvPicPr>
            <p:blipFill>
              <a:blip r:embed="rId3" cstate="print">
                <a:extLst>
                  <a:ext uri="{28A0092B-C50C-407E-A947-70E740481C1C}">
                    <a14:useLocalDpi xmlns:a14="http://schemas.microsoft.com/office/drawing/2010/main" val="0"/>
                  </a:ext>
                </a:extLst>
              </a:blip>
              <a:srcRect t="25262"/>
              <a:stretch>
                <a:fillRect/>
              </a:stretch>
            </p:blipFill>
            <p:spPr bwMode="auto">
              <a:xfrm>
                <a:off x="9285111" y="4391791"/>
                <a:ext cx="1859139" cy="35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ee full size 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4667" y="5992831"/>
                <a:ext cx="1439333" cy="70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nialogo_m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56800" y="3886199"/>
                <a:ext cx="1535289" cy="37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title="NCCAM 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3422" y="5234444"/>
                <a:ext cx="1151467" cy="52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NIAID_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8578" y="4644587"/>
                <a:ext cx="665692" cy="75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IDCD_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439192">
                <a:off x="5350933" y="4223260"/>
                <a:ext cx="901363" cy="3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title="NIEHS log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75200" y="3970464"/>
                <a:ext cx="585729" cy="67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6"/>
              <p:cNvGrpSpPr>
                <a:grpSpLocks/>
              </p:cNvGrpSpPr>
              <p:nvPr/>
            </p:nvGrpSpPr>
            <p:grpSpPr bwMode="auto">
              <a:xfrm>
                <a:off x="8517470" y="4476056"/>
                <a:ext cx="681323" cy="800690"/>
                <a:chOff x="5329" y="192"/>
                <a:chExt cx="383" cy="507"/>
              </a:xfrm>
            </p:grpSpPr>
            <p:pic>
              <p:nvPicPr>
                <p:cNvPr id="33" name="Picture 17" descr="NIGMS logo">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76" y="192"/>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18"/>
                <p:cNvSpPr txBox="1">
                  <a:spLocks noChangeArrowheads="1"/>
                </p:cNvSpPr>
                <p:nvPr/>
              </p:nvSpPr>
              <p:spPr bwMode="auto">
                <a:xfrm>
                  <a:off x="5329" y="508"/>
                  <a:ext cx="36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solidFill>
                        <a:srgbClr val="000066"/>
                      </a:solidFill>
                      <a:cs typeface="+mn-cs"/>
                    </a:rPr>
                    <a:t>NIGMS</a:t>
                  </a:r>
                </a:p>
              </p:txBody>
            </p:sp>
          </p:grpSp>
          <p:pic>
            <p:nvPicPr>
              <p:cNvPr id="17" name="Picture 19" descr="NLM logo">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85111" y="4644587"/>
                <a:ext cx="791633" cy="69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See full size image">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878835" y="5497773"/>
                <a:ext cx="671689" cy="58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25"/>
              <p:cNvGrpSpPr>
                <a:grpSpLocks/>
              </p:cNvGrpSpPr>
              <p:nvPr/>
            </p:nvGrpSpPr>
            <p:grpSpPr bwMode="auto">
              <a:xfrm>
                <a:off x="6598359" y="4728852"/>
                <a:ext cx="973550" cy="800520"/>
                <a:chOff x="3014" y="3648"/>
                <a:chExt cx="487" cy="456"/>
              </a:xfrm>
            </p:grpSpPr>
            <p:pic>
              <p:nvPicPr>
                <p:cNvPr id="31" name="Picture 26" title="(FIC) Fogarty logo">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168" y="3648"/>
                  <a:ext cx="30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27"/>
                <p:cNvSpPr txBox="1">
                  <a:spLocks noChangeArrowheads="1"/>
                </p:cNvSpPr>
                <p:nvPr/>
              </p:nvSpPr>
              <p:spPr bwMode="auto">
                <a:xfrm>
                  <a:off x="3014" y="3973"/>
                  <a:ext cx="48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00" b="0">
                      <a:solidFill>
                        <a:srgbClr val="777777"/>
                      </a:solidFill>
                      <a:cs typeface="+mn-cs"/>
                    </a:rPr>
                    <a:t>International Center</a:t>
                  </a:r>
                </a:p>
              </p:txBody>
            </p:sp>
          </p:grpSp>
          <p:pic>
            <p:nvPicPr>
              <p:cNvPr id="20" name="Picture 28" descr="720px-US-NIH-NIMH-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749822" y="4897383"/>
                <a:ext cx="767644" cy="49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0" title="NHLBI logo">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076744" y="4801421"/>
                <a:ext cx="1919111" cy="48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1" descr="NIAMS logo">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941733" y="5740036"/>
                <a:ext cx="1247422" cy="31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2" title="NIBIB logo">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270044" y="5234444"/>
                <a:ext cx="811624" cy="87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4" descr="NIDDK_Logo_400pxls"/>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941733" y="6245627"/>
                <a:ext cx="2206978" cy="33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5" descr="See full size image">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775200" y="5497773"/>
                <a:ext cx="1187450" cy="49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6" title="NHGRI logo">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133644" y="3886199"/>
                <a:ext cx="1631244" cy="47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7" title="NIDA logo">
                <a:hlinkClick r:id="rId33"/>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rot="19894852">
                <a:off x="6022622" y="5487240"/>
                <a:ext cx="863600" cy="49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8" title="NICHD logo">
                <a:hlinkClick r:id="rId35"/>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775200" y="4897383"/>
                <a:ext cx="1285480" cy="43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9" title="NIDCR logo">
                <a:hlinkClick r:id="rId37"/>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694311" y="5655770"/>
                <a:ext cx="863600" cy="73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0" title="NCI logo">
                <a:hlinkClick r:id="rId39"/>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457244" y="4138995"/>
                <a:ext cx="959556" cy="52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Equal 6" descr="equals sign"/>
            <p:cNvSpPr/>
            <p:nvPr/>
          </p:nvSpPr>
          <p:spPr>
            <a:xfrm>
              <a:off x="2641600" y="4724400"/>
              <a:ext cx="2032000" cy="838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a:solidFill>
                  <a:prstClr val="black"/>
                </a:solidFill>
              </a:endParaRPr>
            </a:p>
          </p:txBody>
        </p:sp>
      </p:grpSp>
      <p:pic>
        <p:nvPicPr>
          <p:cNvPr id="35" name="Picture 34" title="NIH logo"/>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47637" y="4195253"/>
            <a:ext cx="2062163" cy="1291147"/>
          </a:xfrm>
          <a:prstGeom prst="rect">
            <a:avLst/>
          </a:prstGeom>
        </p:spPr>
      </p:pic>
    </p:spTree>
    <p:extLst>
      <p:ext uri="{BB962C8B-B14F-4D97-AF65-F5344CB8AC3E}">
        <p14:creationId xmlns:p14="http://schemas.microsoft.com/office/powerpoint/2010/main" val="253121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693"/>
</p:tagLst>
</file>

<file path=ppt/tags/tag10.xml><?xml version="1.0" encoding="utf-8"?>
<p:tagLst xmlns:a="http://schemas.openxmlformats.org/drawingml/2006/main" xmlns:r="http://schemas.openxmlformats.org/officeDocument/2006/relationships" xmlns:p="http://schemas.openxmlformats.org/presentationml/2006/main">
  <p:tag name="AS_UNIQUEID" val="5689"/>
</p:tagLst>
</file>

<file path=ppt/tags/tag11.xml><?xml version="1.0" encoding="utf-8"?>
<p:tagLst xmlns:a="http://schemas.openxmlformats.org/drawingml/2006/main" xmlns:r="http://schemas.openxmlformats.org/officeDocument/2006/relationships" xmlns:p="http://schemas.openxmlformats.org/presentationml/2006/main">
  <p:tag name="AS_UNIQUEID" val="5690"/>
</p:tagLst>
</file>

<file path=ppt/tags/tag12.xml><?xml version="1.0" encoding="utf-8"?>
<p:tagLst xmlns:a="http://schemas.openxmlformats.org/drawingml/2006/main" xmlns:r="http://schemas.openxmlformats.org/officeDocument/2006/relationships" xmlns:p="http://schemas.openxmlformats.org/presentationml/2006/main">
  <p:tag name="AS_UNIQUEID" val="5691"/>
</p:tagLst>
</file>

<file path=ppt/tags/tag13.xml><?xml version="1.0" encoding="utf-8"?>
<p:tagLst xmlns:a="http://schemas.openxmlformats.org/drawingml/2006/main" xmlns:r="http://schemas.openxmlformats.org/officeDocument/2006/relationships" xmlns:p="http://schemas.openxmlformats.org/presentationml/2006/main">
  <p:tag name="SB_BUILD_SLIDE_GUID" val="0d773a89-0253-47d1-a298-5cebf313b021"/>
</p:tagLst>
</file>

<file path=ppt/tags/tag14.xml><?xml version="1.0" encoding="utf-8"?>
<p:tagLst xmlns:a="http://schemas.openxmlformats.org/drawingml/2006/main" xmlns:r="http://schemas.openxmlformats.org/officeDocument/2006/relationships" xmlns:p="http://schemas.openxmlformats.org/presentationml/2006/main">
  <p:tag name="AS_UNIQUEID" val="6708"/>
</p:tagLst>
</file>

<file path=ppt/tags/tag15.xml><?xml version="1.0" encoding="utf-8"?>
<p:tagLst xmlns:a="http://schemas.openxmlformats.org/drawingml/2006/main" xmlns:r="http://schemas.openxmlformats.org/officeDocument/2006/relationships" xmlns:p="http://schemas.openxmlformats.org/presentationml/2006/main">
  <p:tag name="AS_UNIQUEID" val="6709"/>
</p:tagLst>
</file>

<file path=ppt/tags/tag16.xml><?xml version="1.0" encoding="utf-8"?>
<p:tagLst xmlns:a="http://schemas.openxmlformats.org/drawingml/2006/main" xmlns:r="http://schemas.openxmlformats.org/officeDocument/2006/relationships" xmlns:p="http://schemas.openxmlformats.org/presentationml/2006/main">
  <p:tag name="AS_UNIQUEID" val="6710"/>
</p:tagLst>
</file>

<file path=ppt/tags/tag17.xml><?xml version="1.0" encoding="utf-8"?>
<p:tagLst xmlns:a="http://schemas.openxmlformats.org/drawingml/2006/main" xmlns:r="http://schemas.openxmlformats.org/officeDocument/2006/relationships" xmlns:p="http://schemas.openxmlformats.org/presentationml/2006/main">
  <p:tag name="AS_UNIQUEID" val="6704"/>
</p:tagLst>
</file>

<file path=ppt/tags/tag18.xml><?xml version="1.0" encoding="utf-8"?>
<p:tagLst xmlns:a="http://schemas.openxmlformats.org/drawingml/2006/main" xmlns:r="http://schemas.openxmlformats.org/officeDocument/2006/relationships" xmlns:p="http://schemas.openxmlformats.org/presentationml/2006/main">
  <p:tag name="AS_UNIQUEID" val="6705"/>
</p:tagLst>
</file>

<file path=ppt/tags/tag19.xml><?xml version="1.0" encoding="utf-8"?>
<p:tagLst xmlns:a="http://schemas.openxmlformats.org/drawingml/2006/main" xmlns:r="http://schemas.openxmlformats.org/officeDocument/2006/relationships" xmlns:p="http://schemas.openxmlformats.org/presentationml/2006/main">
  <p:tag name="AS_UNIQUEID" val="6706"/>
</p:tagLst>
</file>

<file path=ppt/tags/tag2.xml><?xml version="1.0" encoding="utf-8"?>
<p:tagLst xmlns:a="http://schemas.openxmlformats.org/drawingml/2006/main" xmlns:r="http://schemas.openxmlformats.org/officeDocument/2006/relationships" xmlns:p="http://schemas.openxmlformats.org/presentationml/2006/main">
  <p:tag name="AS_UNIQUEID" val="5694"/>
</p:tagLst>
</file>

<file path=ppt/tags/tag3.xml><?xml version="1.0" encoding="utf-8"?>
<p:tagLst xmlns:a="http://schemas.openxmlformats.org/drawingml/2006/main" xmlns:r="http://schemas.openxmlformats.org/officeDocument/2006/relationships" xmlns:p="http://schemas.openxmlformats.org/presentationml/2006/main">
  <p:tag name="AS_UNIQUEID" val="5695"/>
</p:tagLst>
</file>

<file path=ppt/tags/tag4.xml><?xml version="1.0" encoding="utf-8"?>
<p:tagLst xmlns:a="http://schemas.openxmlformats.org/drawingml/2006/main" xmlns:r="http://schemas.openxmlformats.org/officeDocument/2006/relationships" xmlns:p="http://schemas.openxmlformats.org/presentationml/2006/main">
  <p:tag name="AS_UNIQUEID" val="5696"/>
</p:tagLst>
</file>

<file path=ppt/tags/tag5.xml><?xml version="1.0" encoding="utf-8"?>
<p:tagLst xmlns:a="http://schemas.openxmlformats.org/drawingml/2006/main" xmlns:r="http://schemas.openxmlformats.org/officeDocument/2006/relationships" xmlns:p="http://schemas.openxmlformats.org/presentationml/2006/main">
  <p:tag name="AS_UNIQUEID" val="5697"/>
</p:tagLst>
</file>

<file path=ppt/tags/tag6.xml><?xml version="1.0" encoding="utf-8"?>
<p:tagLst xmlns:a="http://schemas.openxmlformats.org/drawingml/2006/main" xmlns:r="http://schemas.openxmlformats.org/officeDocument/2006/relationships" xmlns:p="http://schemas.openxmlformats.org/presentationml/2006/main">
  <p:tag name="AS_UNIQUEID" val="5698"/>
</p:tagLst>
</file>

<file path=ppt/tags/tag7.xml><?xml version="1.0" encoding="utf-8"?>
<p:tagLst xmlns:a="http://schemas.openxmlformats.org/drawingml/2006/main" xmlns:r="http://schemas.openxmlformats.org/officeDocument/2006/relationships" xmlns:p="http://schemas.openxmlformats.org/presentationml/2006/main">
  <p:tag name="AS_UNIQUEID" val="5699"/>
</p:tagLst>
</file>

<file path=ppt/tags/tag8.xml><?xml version="1.0" encoding="utf-8"?>
<p:tagLst xmlns:a="http://schemas.openxmlformats.org/drawingml/2006/main" xmlns:r="http://schemas.openxmlformats.org/officeDocument/2006/relationships" xmlns:p="http://schemas.openxmlformats.org/presentationml/2006/main">
  <p:tag name="AS_UNIQUEID" val="5687"/>
</p:tagLst>
</file>

<file path=ppt/tags/tag9.xml><?xml version="1.0" encoding="utf-8"?>
<p:tagLst xmlns:a="http://schemas.openxmlformats.org/drawingml/2006/main" xmlns:r="http://schemas.openxmlformats.org/officeDocument/2006/relationships" xmlns:p="http://schemas.openxmlformats.org/presentationml/2006/main">
  <p:tag name="AS_UNIQUEID" val="568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logoabstract">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Helvetica Heading and Body">
      <a:majorFont>
        <a:latin typeface="Helvetica"/>
        <a:ea typeface=""/>
        <a:cs typeface=""/>
      </a:majorFont>
      <a:minorFont>
        <a:latin typeface="Helvetic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rgbClr val="FFFF00"/>
        </a:solidFill>
        <a:ln>
          <a:noFill/>
        </a:ln>
      </a:spPr>
      <a:bodyPr rtlCol="0" anchor="ct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364B68"/>
      </a:accent1>
      <a:accent2>
        <a:srgbClr val="A3846A"/>
      </a:accent2>
      <a:accent3>
        <a:srgbClr val="FFFFFF"/>
      </a:accent3>
      <a:accent4>
        <a:srgbClr val="000000"/>
      </a:accent4>
      <a:accent5>
        <a:srgbClr val="AEB1B9"/>
      </a:accent5>
      <a:accent6>
        <a:srgbClr val="93775F"/>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Presentationlogoabstract">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Helvetica Heading and Body">
      <a:majorFont>
        <a:latin typeface="Helvetica"/>
        <a:ea typeface=""/>
        <a:cs typeface=""/>
      </a:majorFont>
      <a:minorFont>
        <a:latin typeface="Helvetic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rgbClr val="FFFF00"/>
        </a:solidFill>
        <a:ln>
          <a:noFill/>
        </a:ln>
      </a:spPr>
      <a:bodyPr rtlCol="0" anchor="ct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2_Office Them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Office Them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364B68"/>
      </a:accent1>
      <a:accent2>
        <a:srgbClr val="A3846A"/>
      </a:accent2>
      <a:accent3>
        <a:srgbClr val="FFFFFF"/>
      </a:accent3>
      <a:accent4>
        <a:srgbClr val="000000"/>
      </a:accent4>
      <a:accent5>
        <a:srgbClr val="AEB1B9"/>
      </a:accent5>
      <a:accent6>
        <a:srgbClr val="93775F"/>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D613EADAA394888FF91EF8217DB42" ma:contentTypeVersion="0" ma:contentTypeDescription="Create a new document." ma:contentTypeScope="" ma:versionID="6259e07d416621346a10c588f78135e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B540C4-6B74-4C7A-8F3F-F05FD5E416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ED2605A-7C1D-492A-92EE-FA5F25D395F8}">
  <ds:schemaRefs>
    <ds:schemaRef ds:uri="http://schemas.microsoft.com/office/2006/metadata/longProperties"/>
  </ds:schemaRefs>
</ds:datastoreItem>
</file>

<file path=customXml/itemProps3.xml><?xml version="1.0" encoding="utf-8"?>
<ds:datastoreItem xmlns:ds="http://schemas.openxmlformats.org/officeDocument/2006/customXml" ds:itemID="{C1149591-5B37-45A2-A592-F19882BC763C}">
  <ds:schemaRefs>
    <ds:schemaRef ds:uri="http://schemas.microsoft.com/sharepoint/v3/contenttype/forms"/>
  </ds:schemaRefs>
</ds:datastoreItem>
</file>

<file path=customXml/itemProps4.xml><?xml version="1.0" encoding="utf-8"?>
<ds:datastoreItem xmlns:ds="http://schemas.openxmlformats.org/officeDocument/2006/customXml" ds:itemID="{50A0D03D-C87A-4D75-A8D8-0AE04F46BEDA}">
  <ds:schemaRefs>
    <ds:schemaRef ds:uri="http://www.w3.org/XML/1998/namespace"/>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16340</TotalTime>
  <Words>4499</Words>
  <Application>Microsoft Office PowerPoint</Application>
  <PresentationFormat>On-screen Show (4:3)</PresentationFormat>
  <Paragraphs>761</Paragraphs>
  <Slides>68</Slides>
  <Notes>32</Notes>
  <HiddenSlides>0</HiddenSlides>
  <MMClips>0</MMClips>
  <ScaleCrop>false</ScaleCrop>
  <HeadingPairs>
    <vt:vector size="6" baseType="variant">
      <vt:variant>
        <vt:lpstr>Fonts Used</vt:lpstr>
      </vt:variant>
      <vt:variant>
        <vt:i4>15</vt:i4>
      </vt:variant>
      <vt:variant>
        <vt:lpstr>Theme</vt:lpstr>
      </vt:variant>
      <vt:variant>
        <vt:i4>12</vt:i4>
      </vt:variant>
      <vt:variant>
        <vt:lpstr>Slide Titles</vt:lpstr>
      </vt:variant>
      <vt:variant>
        <vt:i4>68</vt:i4>
      </vt:variant>
    </vt:vector>
  </HeadingPairs>
  <TitlesOfParts>
    <vt:vector size="95" baseType="lpstr">
      <vt:lpstr>ＭＳ Ｐゴシック</vt:lpstr>
      <vt:lpstr>Arial</vt:lpstr>
      <vt:lpstr>Calibri</vt:lpstr>
      <vt:lpstr>Calibri Light</vt:lpstr>
      <vt:lpstr>Courier New</vt:lpstr>
      <vt:lpstr>Futura Book</vt:lpstr>
      <vt:lpstr>Garamond</vt:lpstr>
      <vt:lpstr>Georgia</vt:lpstr>
      <vt:lpstr>Helvetica</vt:lpstr>
      <vt:lpstr>Lucida Sans Unicode</vt:lpstr>
      <vt:lpstr>Tahoma</vt:lpstr>
      <vt:lpstr>Times</vt:lpstr>
      <vt:lpstr>Times New Roman</vt:lpstr>
      <vt:lpstr>Wingdings</vt:lpstr>
      <vt:lpstr>Wingdings 2</vt:lpstr>
      <vt:lpstr>Presentationlogoabstract</vt:lpstr>
      <vt:lpstr>Office Theme</vt:lpstr>
      <vt:lpstr>1_Office Theme</vt:lpstr>
      <vt:lpstr>2_Office Theme</vt:lpstr>
      <vt:lpstr>1_Presentationlogoabstract</vt:lpstr>
      <vt:lpstr>12_Office Theme</vt:lpstr>
      <vt:lpstr>13_Office Theme</vt:lpstr>
      <vt:lpstr>3_Office Theme</vt:lpstr>
      <vt:lpstr>1_Blank Presentation</vt:lpstr>
      <vt:lpstr>2_Blank Presentation</vt:lpstr>
      <vt:lpstr>4_Office Theme</vt:lpstr>
      <vt:lpstr>8_Office Theme</vt:lpstr>
      <vt:lpstr> Grant Writing for Success  June 28th, 2018  </vt:lpstr>
      <vt:lpstr>Brief History</vt:lpstr>
      <vt:lpstr>My Role</vt:lpstr>
      <vt:lpstr>Overview</vt:lpstr>
      <vt:lpstr>PowerPoint Presentation</vt:lpstr>
      <vt:lpstr>The National Institutes of Health The Nation’s Steward of Medical, Behavioral, &amp; Social Sciences Research </vt:lpstr>
      <vt:lpstr>National Institutes of Health </vt:lpstr>
      <vt:lpstr>PowerPoint Presentation</vt:lpstr>
      <vt:lpstr>PowerPoint Presentation</vt:lpstr>
      <vt:lpstr>Life Cycle of a Grant</vt:lpstr>
      <vt:lpstr>PowerPoint Presentation</vt:lpstr>
      <vt:lpstr>PowerPoint Presentation</vt:lpstr>
      <vt:lpstr>Research Training and Career Development Timeframe</vt:lpstr>
      <vt:lpstr>Funding Opportunities</vt:lpstr>
      <vt:lpstr>Know the terminology: Funding Opportunity Announcements (FOA)</vt:lpstr>
      <vt:lpstr>PowerPoint Presentation</vt:lpstr>
      <vt:lpstr>PowerPoint Presentation</vt:lpstr>
      <vt:lpstr>PowerPoint Presentation</vt:lpstr>
      <vt:lpstr>PowerPoint Presentation</vt:lpstr>
      <vt:lpstr>PowerPoint Presentation</vt:lpstr>
      <vt:lpstr>Pre-submission planning timeline</vt:lpstr>
      <vt:lpstr>PowerPoint Presentation</vt:lpstr>
      <vt:lpstr>Know your PD, SRO, and GS</vt:lpstr>
      <vt:lpstr>Contacting NIH Staff</vt:lpstr>
      <vt:lpstr>RePORTER (RePORT Expenditures and Results)</vt:lpstr>
      <vt:lpstr>PowerPoint Presentation</vt:lpstr>
      <vt:lpstr>R01 Applications</vt:lpstr>
      <vt:lpstr>Are you a new investigator (NI), an early stage investigator (ESI)?</vt:lpstr>
      <vt:lpstr>Are you a new investigator (NI), an early stage investigator (ESI)?</vt:lpstr>
      <vt:lpstr>Do I Contact NIH Before Applying?</vt:lpstr>
      <vt:lpstr>R21 and R03 Applications</vt:lpstr>
      <vt:lpstr>The NIH Application for RPGs</vt:lpstr>
      <vt:lpstr>New guidelines!</vt:lpstr>
      <vt:lpstr>Scientific Premise</vt:lpstr>
      <vt:lpstr>When is the right time to submit an application?</vt:lpstr>
      <vt:lpstr>What study section should review your application?</vt:lpstr>
      <vt:lpstr>What reviewers look for in an application?</vt:lpstr>
      <vt:lpstr>Will you be in trouble if the study is:</vt:lpstr>
      <vt:lpstr>How do you best set up your Specific Aims?</vt:lpstr>
      <vt:lpstr>What are some Do’s?</vt:lpstr>
      <vt:lpstr>Some more Do’s</vt:lpstr>
      <vt:lpstr>What are some ‘Don’ts?</vt:lpstr>
      <vt:lpstr>Some more ‘Don’ts</vt:lpstr>
      <vt:lpstr>Summary Statement</vt:lpstr>
      <vt:lpstr>Priority/Impact Score and Percentile</vt:lpstr>
      <vt:lpstr>What is the OVERALL IMPACT of an application?</vt:lpstr>
      <vt:lpstr>Should they do it?</vt:lpstr>
      <vt:lpstr>Can they do it?</vt:lpstr>
      <vt:lpstr>Scoring</vt:lpstr>
      <vt:lpstr>Summary Statement</vt:lpstr>
      <vt:lpstr>Significance</vt:lpstr>
      <vt:lpstr>Investigator</vt:lpstr>
      <vt:lpstr>Innovation</vt:lpstr>
      <vt:lpstr>Approach</vt:lpstr>
      <vt:lpstr>Environment</vt:lpstr>
      <vt:lpstr>Consider the criteria scores carefully</vt:lpstr>
      <vt:lpstr>Other Considerations</vt:lpstr>
      <vt:lpstr>Writing a K application </vt:lpstr>
      <vt:lpstr>After Peer Review</vt:lpstr>
      <vt:lpstr>If you have to resubmit…</vt:lpstr>
      <vt:lpstr>Gain Review Experience:  Early Career Reviewer Program</vt:lpstr>
      <vt:lpstr>NIH Grant and Review Information</vt:lpstr>
      <vt:lpstr>Final Things to Remember</vt:lpstr>
      <vt:lpstr>PowerPoint Presentation</vt:lpstr>
      <vt:lpstr>PowerPoint Presentation</vt:lpstr>
      <vt:lpstr>PowerPoint Presentation</vt:lpstr>
      <vt:lpstr>Good Luck!  Questions?</vt:lpstr>
      <vt:lpstr>Research Training and Career Development Timeframe</vt:lpstr>
    </vt:vector>
  </TitlesOfParts>
  <Company>NIDA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for Success - NIH Regional Seminar April 2017</dc:title>
  <dc:creator>Rebekah Rasooly</dc:creator>
  <cp:lastModifiedBy>Morris, Jill (NIH/NINDS) [E]</cp:lastModifiedBy>
  <cp:revision>586</cp:revision>
  <cp:lastPrinted>2017-04-04T11:21:56Z</cp:lastPrinted>
  <dcterms:created xsi:type="dcterms:W3CDTF">2007-09-18T19:48:45Z</dcterms:created>
  <dcterms:modified xsi:type="dcterms:W3CDTF">2018-06-28T21:45:26Z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0x0101002A5D613EADAA394888FF91EF8217DB42</vt:lpwstr>
  </property>
  <property fmtid="{D5CDD505-2E9C-101B-9397-08002B2CF9AE}" pid="3" name="Assigned To0">
    <vt:lpwstr>4360;#Sesma, Michael (NIH/NIGMS) [E]</vt:lpwstr>
  </property>
  <property fmtid="{D5CDD505-2E9C-101B-9397-08002B2CF9AE}" pid="4" name="username">
    <vt:lpwstr>msesma</vt:lpwstr>
  </property>
  <property fmtid="{D5CDD505-2E9C-101B-9397-08002B2CF9AE}" pid="5" name="wic_System_Copyright">
    <vt:lpwstr/>
  </property>
</Properties>
</file>